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715" r:id="rId2"/>
  </p:sldMasterIdLst>
  <p:notesMasterIdLst>
    <p:notesMasterId r:id="rId41"/>
  </p:notesMasterIdLst>
  <p:sldIdLst>
    <p:sldId id="304" r:id="rId3"/>
    <p:sldId id="308" r:id="rId4"/>
    <p:sldId id="259" r:id="rId5"/>
    <p:sldId id="320" r:id="rId6"/>
    <p:sldId id="261" r:id="rId7"/>
    <p:sldId id="262" r:id="rId8"/>
    <p:sldId id="321" r:id="rId9"/>
    <p:sldId id="263" r:id="rId10"/>
    <p:sldId id="309" r:id="rId11"/>
    <p:sldId id="311" r:id="rId12"/>
    <p:sldId id="312" r:id="rId13"/>
    <p:sldId id="265" r:id="rId14"/>
    <p:sldId id="314" r:id="rId15"/>
    <p:sldId id="266" r:id="rId16"/>
    <p:sldId id="268" r:id="rId17"/>
    <p:sldId id="269" r:id="rId18"/>
    <p:sldId id="270" r:id="rId19"/>
    <p:sldId id="271" r:id="rId20"/>
    <p:sldId id="272" r:id="rId21"/>
    <p:sldId id="305" r:id="rId22"/>
    <p:sldId id="306" r:id="rId23"/>
    <p:sldId id="307" r:id="rId24"/>
    <p:sldId id="323" r:id="rId25"/>
    <p:sldId id="273" r:id="rId26"/>
    <p:sldId id="274" r:id="rId27"/>
    <p:sldId id="275" r:id="rId28"/>
    <p:sldId id="276" r:id="rId29"/>
    <p:sldId id="322" r:id="rId30"/>
    <p:sldId id="325" r:id="rId31"/>
    <p:sldId id="324" r:id="rId32"/>
    <p:sldId id="277" r:id="rId33"/>
    <p:sldId id="319" r:id="rId34"/>
    <p:sldId id="315" r:id="rId35"/>
    <p:sldId id="316" r:id="rId36"/>
    <p:sldId id="327" r:id="rId37"/>
    <p:sldId id="317" r:id="rId38"/>
    <p:sldId id="318" r:id="rId39"/>
    <p:sldId id="326" r:id="rId4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4718"/>
    <p:restoredTop sz="94438"/>
  </p:normalViewPr>
  <p:slideViewPr>
    <p:cSldViewPr>
      <p:cViewPr varScale="1">
        <p:scale>
          <a:sx n="146" d="100"/>
          <a:sy n="146" d="100"/>
        </p:scale>
        <p:origin x="504" y="176"/>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9" Type="http://schemas.openxmlformats.org/officeDocument/2006/relationships/slide" Target="slides/slide7.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40" Type="http://schemas.openxmlformats.org/officeDocument/2006/relationships/slide" Target="slides/slide38.xml"/><Relationship Id="rId41" Type="http://schemas.openxmlformats.org/officeDocument/2006/relationships/notesMaster" Target="notesMasters/notesMaster1.xml"/><Relationship Id="rId42" Type="http://schemas.openxmlformats.org/officeDocument/2006/relationships/presProps" Target="presProps.xml"/><Relationship Id="rId43" Type="http://schemas.openxmlformats.org/officeDocument/2006/relationships/viewProps" Target="viewProps.xml"/><Relationship Id="rId44" Type="http://schemas.openxmlformats.org/officeDocument/2006/relationships/theme" Target="theme/theme1.xml"/><Relationship Id="rId45"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92F330-48A1-DE4B-9A54-8E9585C3672E}" type="datetimeFigureOut">
              <a:t>26.10.16</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25283C4-0BDF-B44C-8ADC-9665722FDC53}" type="slidenum">
              <a:t>‹#›</a:t>
            </a:fld>
            <a:endParaRPr lang="en-US"/>
          </a:p>
        </p:txBody>
      </p:sp>
    </p:spTree>
    <p:extLst>
      <p:ext uri="{BB962C8B-B14F-4D97-AF65-F5344CB8AC3E}">
        <p14:creationId xmlns:p14="http://schemas.microsoft.com/office/powerpoint/2010/main" val="56375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25283C4-0BDF-B44C-8ADC-9665722FDC53}" type="slidenum">
              <a:rPr lang="uk-UA"/>
              <a:t>31</a:t>
            </a:fld>
            <a:endParaRPr lang="uk-UA"/>
          </a:p>
        </p:txBody>
      </p:sp>
    </p:spTree>
    <p:extLst>
      <p:ext uri="{BB962C8B-B14F-4D97-AF65-F5344CB8AC3E}">
        <p14:creationId xmlns:p14="http://schemas.microsoft.com/office/powerpoint/2010/main" val="15170323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e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e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e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e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e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e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e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e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e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e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e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e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e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e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e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e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e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e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e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e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e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e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e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e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e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e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e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e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e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e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e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e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e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e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e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e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e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e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e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e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e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e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e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e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jpe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jpe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template orange 5 new a1..jpg"/>
          <p:cNvPicPr>
            <a:picLocks noChangeAspect="1"/>
          </p:cNvPicPr>
          <p:nvPr/>
        </p:nvPicPr>
        <p:blipFill>
          <a:blip r:embed="rId2"/>
          <a:stretch>
            <a:fillRect/>
          </a:stretch>
        </p:blipFill>
        <p:spPr>
          <a:xfrm>
            <a:off x="0" y="-3040"/>
            <a:ext cx="9144000" cy="6864080"/>
          </a:xfrm>
          <a:prstGeom prst="rect">
            <a:avLst/>
          </a:prstGeom>
        </p:spPr>
      </p:pic>
      <p:sp>
        <p:nvSpPr>
          <p:cNvPr id="2" name="Title 1"/>
          <p:cNvSpPr>
            <a:spLocks noGrp="1"/>
          </p:cNvSpPr>
          <p:nvPr>
            <p:ph type="ctrTitle" hasCustomPrompt="1"/>
          </p:nvPr>
        </p:nvSpPr>
        <p:spPr>
          <a:xfrm>
            <a:off x="3200400" y="990600"/>
            <a:ext cx="5715000" cy="1981200"/>
          </a:xfrm>
        </p:spPr>
        <p:txBody>
          <a:bodyPr/>
          <a:lstStyle>
            <a:lvl1pPr>
              <a:defRPr/>
            </a:lvl1pPr>
          </a:lstStyle>
          <a:p>
            <a:r>
              <a:rPr lang="en-US" dirty="0" err="1" smtClean="0"/>
              <a:t>naslov</a:t>
            </a:r>
            <a:endParaRPr lang="en-US" dirty="0"/>
          </a:p>
        </p:txBody>
      </p:sp>
      <p:sp>
        <p:nvSpPr>
          <p:cNvPr id="3" name="Subtitle 2"/>
          <p:cNvSpPr>
            <a:spLocks noGrp="1"/>
          </p:cNvSpPr>
          <p:nvPr>
            <p:ph type="subTitle" idx="1" hasCustomPrompt="1"/>
          </p:nvPr>
        </p:nvSpPr>
        <p:spPr>
          <a:xfrm>
            <a:off x="3200400" y="3124200"/>
            <a:ext cx="5715000" cy="7620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err="1" smtClean="0"/>
              <a:t>Autor</a:t>
            </a:r>
            <a:r>
              <a:rPr lang="en-US" dirty="0" smtClean="0"/>
              <a:t> </a:t>
            </a:r>
            <a:r>
              <a:rPr lang="en-US" dirty="0" err="1" smtClean="0"/>
              <a:t>prezentacije</a:t>
            </a:r>
            <a:endParaRPr lang="en-US" dirty="0"/>
          </a:p>
        </p:txBody>
      </p:sp>
      <p:pic>
        <p:nvPicPr>
          <p:cNvPr id="5" name="Picture 4" descr="template mcf 3 verzija 3 a 2.jpg"/>
          <p:cNvPicPr>
            <a:picLocks noChangeAspect="1"/>
          </p:cNvPicPr>
          <p:nvPr userDrawn="1"/>
        </p:nvPicPr>
        <p:blipFill>
          <a:blip r:embed="rId3"/>
          <a:stretch>
            <a:fillRect/>
          </a:stretch>
        </p:blipFill>
        <p:spPr>
          <a:xfrm>
            <a:off x="0" y="-3040"/>
            <a:ext cx="9144000" cy="6864080"/>
          </a:xfrm>
          <a:prstGeom prst="rect">
            <a:avLst/>
          </a:prstGeom>
        </p:spPr>
      </p:pic>
    </p:spTree>
    <p:extLst>
      <p:ext uri="{BB962C8B-B14F-4D97-AF65-F5344CB8AC3E}">
        <p14:creationId xmlns:p14="http://schemas.microsoft.com/office/powerpoint/2010/main" val="42377299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FC531A4-F385-4138-914F-D23A95EF18B6}" type="datetimeFigureOut">
              <a:rPr lang="en-US" smtClean="0"/>
              <a:t>10/26/16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1315371-B4F2-43C6-A972-F2DFE0151772}" type="slidenum">
              <a:rPr lang="en-US" smtClean="0"/>
              <a:t>‹#›</a:t>
            </a:fld>
            <a:endParaRPr lang="en-US"/>
          </a:p>
        </p:txBody>
      </p:sp>
    </p:spTree>
    <p:extLst>
      <p:ext uri="{BB962C8B-B14F-4D97-AF65-F5344CB8AC3E}">
        <p14:creationId xmlns:p14="http://schemas.microsoft.com/office/powerpoint/2010/main" val="18550676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FC531A4-F385-4138-914F-D23A95EF18B6}" type="datetimeFigureOut">
              <a:rPr lang="en-US" smtClean="0"/>
              <a:t>10/26/16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1315371-B4F2-43C6-A972-F2DFE0151772}" type="slidenum">
              <a:rPr lang="en-US" smtClean="0"/>
              <a:t>‹#›</a:t>
            </a:fld>
            <a:endParaRPr lang="en-US"/>
          </a:p>
        </p:txBody>
      </p:sp>
    </p:spTree>
    <p:extLst>
      <p:ext uri="{BB962C8B-B14F-4D97-AF65-F5344CB8AC3E}">
        <p14:creationId xmlns:p14="http://schemas.microsoft.com/office/powerpoint/2010/main" val="402936817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pic>
        <p:nvPicPr>
          <p:cNvPr id="11" name="Picture 10" descr="template mcf 3 verzija 3 c.jpg"/>
          <p:cNvPicPr>
            <a:picLocks noChangeAspect="1"/>
          </p:cNvPicPr>
          <p:nvPr userDrawn="1"/>
        </p:nvPicPr>
        <p:blipFill>
          <a:blip r:embed="rId2"/>
          <a:stretch>
            <a:fillRect/>
          </a:stretch>
        </p:blipFill>
        <p:spPr>
          <a:xfrm>
            <a:off x="0" y="-3040"/>
            <a:ext cx="9144000" cy="6864080"/>
          </a:xfrm>
          <a:prstGeom prst="rect">
            <a:avLst/>
          </a:prstGeom>
        </p:spPr>
      </p:pic>
      <p:sp>
        <p:nvSpPr>
          <p:cNvPr id="8" name="Title 7"/>
          <p:cNvSpPr>
            <a:spLocks noGrp="1"/>
          </p:cNvSpPr>
          <p:nvPr>
            <p:ph type="title" hasCustomPrompt="1"/>
          </p:nvPr>
        </p:nvSpPr>
        <p:spPr>
          <a:xfrm>
            <a:off x="0" y="428604"/>
            <a:ext cx="8229600" cy="500066"/>
          </a:xfrm>
        </p:spPr>
        <p:txBody>
          <a:bodyPr>
            <a:noAutofit/>
          </a:bodyPr>
          <a:lstStyle>
            <a:lvl1pPr>
              <a:defRPr sz="2800"/>
            </a:lvl1pPr>
          </a:lstStyle>
          <a:p>
            <a:r>
              <a:rPr lang="hr-HR" dirty="0" smtClean="0"/>
              <a:t>naslov</a:t>
            </a:r>
            <a:endParaRPr lang="en-US" dirty="0"/>
          </a:p>
        </p:txBody>
      </p:sp>
      <p:sp>
        <p:nvSpPr>
          <p:cNvPr id="10" name="Content Placeholder 9"/>
          <p:cNvSpPr>
            <a:spLocks noGrp="1"/>
          </p:cNvSpPr>
          <p:nvPr>
            <p:ph sz="quarter" idx="10" hasCustomPrompt="1"/>
          </p:nvPr>
        </p:nvSpPr>
        <p:spPr>
          <a:xfrm>
            <a:off x="214283" y="1143000"/>
            <a:ext cx="8715406" cy="4929206"/>
          </a:xfrm>
        </p:spPr>
        <p:txBody>
          <a:bodyPr/>
          <a:lstStyle>
            <a:lvl1pPr>
              <a:defRPr/>
            </a:lvl1pPr>
          </a:lstStyle>
          <a:p>
            <a:pPr lvl="0"/>
            <a:r>
              <a:rPr lang="hr-HR" dirty="0" smtClean="0"/>
              <a:t>sadrzaj</a:t>
            </a:r>
            <a:endParaRPr lang="en-US" dirty="0" smtClean="0"/>
          </a:p>
        </p:txBody>
      </p:sp>
    </p:spTree>
    <p:extLst>
      <p:ext uri="{BB962C8B-B14F-4D97-AF65-F5344CB8AC3E}">
        <p14:creationId xmlns:p14="http://schemas.microsoft.com/office/powerpoint/2010/main" val="69564188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Section Header">
    <p:spTree>
      <p:nvGrpSpPr>
        <p:cNvPr id="1" name=""/>
        <p:cNvGrpSpPr/>
        <p:nvPr/>
      </p:nvGrpSpPr>
      <p:grpSpPr>
        <a:xfrm>
          <a:off x="0" y="0"/>
          <a:ext cx="0" cy="0"/>
          <a:chOff x="0" y="0"/>
          <a:chExt cx="0" cy="0"/>
        </a:xfrm>
      </p:grpSpPr>
      <p:pic>
        <p:nvPicPr>
          <p:cNvPr id="11" name="Picture 10" descr="template mcf 3 verzija 3 c.jpg"/>
          <p:cNvPicPr>
            <a:picLocks noChangeAspect="1"/>
          </p:cNvPicPr>
          <p:nvPr userDrawn="1"/>
        </p:nvPicPr>
        <p:blipFill>
          <a:blip r:embed="rId2"/>
          <a:stretch>
            <a:fillRect/>
          </a:stretch>
        </p:blipFill>
        <p:spPr>
          <a:xfrm>
            <a:off x="0" y="-3040"/>
            <a:ext cx="9144000" cy="6864080"/>
          </a:xfrm>
          <a:prstGeom prst="rect">
            <a:avLst/>
          </a:prstGeom>
        </p:spPr>
      </p:pic>
      <p:sp>
        <p:nvSpPr>
          <p:cNvPr id="8" name="Title 7"/>
          <p:cNvSpPr>
            <a:spLocks noGrp="1"/>
          </p:cNvSpPr>
          <p:nvPr>
            <p:ph type="title" hasCustomPrompt="1"/>
          </p:nvPr>
        </p:nvSpPr>
        <p:spPr>
          <a:xfrm>
            <a:off x="0" y="428604"/>
            <a:ext cx="8229600" cy="500066"/>
          </a:xfrm>
        </p:spPr>
        <p:txBody>
          <a:bodyPr>
            <a:noAutofit/>
          </a:bodyPr>
          <a:lstStyle>
            <a:lvl1pPr>
              <a:defRPr sz="2800"/>
            </a:lvl1pPr>
          </a:lstStyle>
          <a:p>
            <a:r>
              <a:rPr lang="hr-HR" dirty="0" smtClean="0"/>
              <a:t>naslov</a:t>
            </a:r>
            <a:endParaRPr lang="en-US" dirty="0"/>
          </a:p>
        </p:txBody>
      </p:sp>
      <p:sp>
        <p:nvSpPr>
          <p:cNvPr id="10" name="Content Placeholder 9"/>
          <p:cNvSpPr>
            <a:spLocks noGrp="1"/>
          </p:cNvSpPr>
          <p:nvPr>
            <p:ph sz="quarter" idx="10" hasCustomPrompt="1"/>
          </p:nvPr>
        </p:nvSpPr>
        <p:spPr>
          <a:xfrm>
            <a:off x="214283" y="1143000"/>
            <a:ext cx="8715406" cy="4929206"/>
          </a:xfrm>
        </p:spPr>
        <p:txBody>
          <a:bodyPr/>
          <a:lstStyle>
            <a:lvl1pPr>
              <a:defRPr/>
            </a:lvl1pPr>
          </a:lstStyle>
          <a:p>
            <a:pPr lvl="0"/>
            <a:r>
              <a:rPr lang="hr-HR" dirty="0" smtClean="0"/>
              <a:t>sadrzaj</a:t>
            </a:r>
            <a:endParaRPr lang="en-US" dirty="0" smtClean="0"/>
          </a:p>
        </p:txBody>
      </p:sp>
    </p:spTree>
    <p:extLst>
      <p:ext uri="{BB962C8B-B14F-4D97-AF65-F5344CB8AC3E}">
        <p14:creationId xmlns:p14="http://schemas.microsoft.com/office/powerpoint/2010/main" val="24730647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3_Section Header">
    <p:spTree>
      <p:nvGrpSpPr>
        <p:cNvPr id="1" name=""/>
        <p:cNvGrpSpPr/>
        <p:nvPr/>
      </p:nvGrpSpPr>
      <p:grpSpPr>
        <a:xfrm>
          <a:off x="0" y="0"/>
          <a:ext cx="0" cy="0"/>
          <a:chOff x="0" y="0"/>
          <a:chExt cx="0" cy="0"/>
        </a:xfrm>
      </p:grpSpPr>
      <p:pic>
        <p:nvPicPr>
          <p:cNvPr id="11" name="Picture 10" descr="template mcf 3 verzija 3 c.jpg"/>
          <p:cNvPicPr>
            <a:picLocks noChangeAspect="1"/>
          </p:cNvPicPr>
          <p:nvPr userDrawn="1"/>
        </p:nvPicPr>
        <p:blipFill>
          <a:blip r:embed="rId2"/>
          <a:stretch>
            <a:fillRect/>
          </a:stretch>
        </p:blipFill>
        <p:spPr>
          <a:xfrm>
            <a:off x="0" y="-3040"/>
            <a:ext cx="9144000" cy="6864080"/>
          </a:xfrm>
          <a:prstGeom prst="rect">
            <a:avLst/>
          </a:prstGeom>
        </p:spPr>
      </p:pic>
      <p:sp>
        <p:nvSpPr>
          <p:cNvPr id="8" name="Title 7"/>
          <p:cNvSpPr>
            <a:spLocks noGrp="1"/>
          </p:cNvSpPr>
          <p:nvPr>
            <p:ph type="title" hasCustomPrompt="1"/>
          </p:nvPr>
        </p:nvSpPr>
        <p:spPr>
          <a:xfrm>
            <a:off x="0" y="428604"/>
            <a:ext cx="8229600" cy="500066"/>
          </a:xfrm>
        </p:spPr>
        <p:txBody>
          <a:bodyPr>
            <a:noAutofit/>
          </a:bodyPr>
          <a:lstStyle>
            <a:lvl1pPr>
              <a:defRPr sz="2800"/>
            </a:lvl1pPr>
          </a:lstStyle>
          <a:p>
            <a:r>
              <a:rPr lang="hr-HR" dirty="0" smtClean="0"/>
              <a:t>naslov</a:t>
            </a:r>
            <a:endParaRPr lang="en-US" dirty="0"/>
          </a:p>
        </p:txBody>
      </p:sp>
      <p:sp>
        <p:nvSpPr>
          <p:cNvPr id="10" name="Content Placeholder 9"/>
          <p:cNvSpPr>
            <a:spLocks noGrp="1"/>
          </p:cNvSpPr>
          <p:nvPr>
            <p:ph sz="quarter" idx="10" hasCustomPrompt="1"/>
          </p:nvPr>
        </p:nvSpPr>
        <p:spPr>
          <a:xfrm>
            <a:off x="214283" y="1143000"/>
            <a:ext cx="8715406" cy="4929206"/>
          </a:xfrm>
        </p:spPr>
        <p:txBody>
          <a:bodyPr/>
          <a:lstStyle>
            <a:lvl1pPr>
              <a:defRPr/>
            </a:lvl1pPr>
          </a:lstStyle>
          <a:p>
            <a:pPr lvl="0"/>
            <a:r>
              <a:rPr lang="hr-HR" dirty="0" smtClean="0"/>
              <a:t>sadrzaj</a:t>
            </a:r>
            <a:endParaRPr lang="en-US" dirty="0" smtClean="0"/>
          </a:p>
        </p:txBody>
      </p:sp>
    </p:spTree>
    <p:extLst>
      <p:ext uri="{BB962C8B-B14F-4D97-AF65-F5344CB8AC3E}">
        <p14:creationId xmlns:p14="http://schemas.microsoft.com/office/powerpoint/2010/main" val="268116597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4_Section Header">
    <p:spTree>
      <p:nvGrpSpPr>
        <p:cNvPr id="1" name=""/>
        <p:cNvGrpSpPr/>
        <p:nvPr/>
      </p:nvGrpSpPr>
      <p:grpSpPr>
        <a:xfrm>
          <a:off x="0" y="0"/>
          <a:ext cx="0" cy="0"/>
          <a:chOff x="0" y="0"/>
          <a:chExt cx="0" cy="0"/>
        </a:xfrm>
      </p:grpSpPr>
      <p:pic>
        <p:nvPicPr>
          <p:cNvPr id="11" name="Picture 10" descr="template mcf 3 verzija 3 c.jpg"/>
          <p:cNvPicPr>
            <a:picLocks noChangeAspect="1"/>
          </p:cNvPicPr>
          <p:nvPr userDrawn="1"/>
        </p:nvPicPr>
        <p:blipFill>
          <a:blip r:embed="rId2"/>
          <a:stretch>
            <a:fillRect/>
          </a:stretch>
        </p:blipFill>
        <p:spPr>
          <a:xfrm>
            <a:off x="0" y="-3040"/>
            <a:ext cx="9144000" cy="6864080"/>
          </a:xfrm>
          <a:prstGeom prst="rect">
            <a:avLst/>
          </a:prstGeom>
        </p:spPr>
      </p:pic>
      <p:sp>
        <p:nvSpPr>
          <p:cNvPr id="8" name="Title 7"/>
          <p:cNvSpPr>
            <a:spLocks noGrp="1"/>
          </p:cNvSpPr>
          <p:nvPr>
            <p:ph type="title" hasCustomPrompt="1"/>
          </p:nvPr>
        </p:nvSpPr>
        <p:spPr>
          <a:xfrm>
            <a:off x="0" y="428604"/>
            <a:ext cx="8229600" cy="500066"/>
          </a:xfrm>
        </p:spPr>
        <p:txBody>
          <a:bodyPr>
            <a:noAutofit/>
          </a:bodyPr>
          <a:lstStyle>
            <a:lvl1pPr>
              <a:defRPr sz="2800"/>
            </a:lvl1pPr>
          </a:lstStyle>
          <a:p>
            <a:r>
              <a:rPr lang="hr-HR" dirty="0" smtClean="0"/>
              <a:t>naslov</a:t>
            </a:r>
            <a:endParaRPr lang="en-US" dirty="0"/>
          </a:p>
        </p:txBody>
      </p:sp>
      <p:sp>
        <p:nvSpPr>
          <p:cNvPr id="10" name="Content Placeholder 9"/>
          <p:cNvSpPr>
            <a:spLocks noGrp="1"/>
          </p:cNvSpPr>
          <p:nvPr>
            <p:ph sz="quarter" idx="10" hasCustomPrompt="1"/>
          </p:nvPr>
        </p:nvSpPr>
        <p:spPr>
          <a:xfrm>
            <a:off x="214283" y="1143000"/>
            <a:ext cx="8715406" cy="4929206"/>
          </a:xfrm>
        </p:spPr>
        <p:txBody>
          <a:bodyPr/>
          <a:lstStyle>
            <a:lvl1pPr>
              <a:defRPr/>
            </a:lvl1pPr>
          </a:lstStyle>
          <a:p>
            <a:pPr lvl="0"/>
            <a:r>
              <a:rPr lang="hr-HR" dirty="0" smtClean="0"/>
              <a:t>sadrzaj</a:t>
            </a:r>
            <a:endParaRPr lang="en-US" dirty="0" smtClean="0"/>
          </a:p>
        </p:txBody>
      </p:sp>
    </p:spTree>
    <p:extLst>
      <p:ext uri="{BB962C8B-B14F-4D97-AF65-F5344CB8AC3E}">
        <p14:creationId xmlns:p14="http://schemas.microsoft.com/office/powerpoint/2010/main" val="273977978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5_Section Header">
    <p:spTree>
      <p:nvGrpSpPr>
        <p:cNvPr id="1" name=""/>
        <p:cNvGrpSpPr/>
        <p:nvPr/>
      </p:nvGrpSpPr>
      <p:grpSpPr>
        <a:xfrm>
          <a:off x="0" y="0"/>
          <a:ext cx="0" cy="0"/>
          <a:chOff x="0" y="0"/>
          <a:chExt cx="0" cy="0"/>
        </a:xfrm>
      </p:grpSpPr>
      <p:pic>
        <p:nvPicPr>
          <p:cNvPr id="11" name="Picture 10" descr="template mcf 3 verzija 3 c.jpg"/>
          <p:cNvPicPr>
            <a:picLocks noChangeAspect="1"/>
          </p:cNvPicPr>
          <p:nvPr userDrawn="1"/>
        </p:nvPicPr>
        <p:blipFill>
          <a:blip r:embed="rId2"/>
          <a:stretch>
            <a:fillRect/>
          </a:stretch>
        </p:blipFill>
        <p:spPr>
          <a:xfrm>
            <a:off x="0" y="-3040"/>
            <a:ext cx="9144000" cy="6864080"/>
          </a:xfrm>
          <a:prstGeom prst="rect">
            <a:avLst/>
          </a:prstGeom>
        </p:spPr>
      </p:pic>
      <p:sp>
        <p:nvSpPr>
          <p:cNvPr id="8" name="Title 7"/>
          <p:cNvSpPr>
            <a:spLocks noGrp="1"/>
          </p:cNvSpPr>
          <p:nvPr>
            <p:ph type="title" hasCustomPrompt="1"/>
          </p:nvPr>
        </p:nvSpPr>
        <p:spPr>
          <a:xfrm>
            <a:off x="0" y="428604"/>
            <a:ext cx="8229600" cy="500066"/>
          </a:xfrm>
        </p:spPr>
        <p:txBody>
          <a:bodyPr>
            <a:noAutofit/>
          </a:bodyPr>
          <a:lstStyle>
            <a:lvl1pPr>
              <a:defRPr sz="2800"/>
            </a:lvl1pPr>
          </a:lstStyle>
          <a:p>
            <a:r>
              <a:rPr lang="hr-HR" dirty="0" smtClean="0"/>
              <a:t>naslov</a:t>
            </a:r>
            <a:endParaRPr lang="en-US" dirty="0"/>
          </a:p>
        </p:txBody>
      </p:sp>
      <p:sp>
        <p:nvSpPr>
          <p:cNvPr id="10" name="Content Placeholder 9"/>
          <p:cNvSpPr>
            <a:spLocks noGrp="1"/>
          </p:cNvSpPr>
          <p:nvPr>
            <p:ph sz="quarter" idx="10" hasCustomPrompt="1"/>
          </p:nvPr>
        </p:nvSpPr>
        <p:spPr>
          <a:xfrm>
            <a:off x="214283" y="1143000"/>
            <a:ext cx="8715406" cy="4929206"/>
          </a:xfrm>
        </p:spPr>
        <p:txBody>
          <a:bodyPr/>
          <a:lstStyle>
            <a:lvl1pPr>
              <a:defRPr/>
            </a:lvl1pPr>
          </a:lstStyle>
          <a:p>
            <a:pPr lvl="0"/>
            <a:r>
              <a:rPr lang="hr-HR" dirty="0" smtClean="0"/>
              <a:t>sadrzaj</a:t>
            </a:r>
            <a:endParaRPr lang="en-US" dirty="0" smtClean="0"/>
          </a:p>
        </p:txBody>
      </p:sp>
    </p:spTree>
    <p:extLst>
      <p:ext uri="{BB962C8B-B14F-4D97-AF65-F5344CB8AC3E}">
        <p14:creationId xmlns:p14="http://schemas.microsoft.com/office/powerpoint/2010/main" val="231005865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6_Section Header">
    <p:spTree>
      <p:nvGrpSpPr>
        <p:cNvPr id="1" name=""/>
        <p:cNvGrpSpPr/>
        <p:nvPr/>
      </p:nvGrpSpPr>
      <p:grpSpPr>
        <a:xfrm>
          <a:off x="0" y="0"/>
          <a:ext cx="0" cy="0"/>
          <a:chOff x="0" y="0"/>
          <a:chExt cx="0" cy="0"/>
        </a:xfrm>
      </p:grpSpPr>
      <p:pic>
        <p:nvPicPr>
          <p:cNvPr id="11" name="Picture 10" descr="template mcf 3 verzija 3 c.jpg"/>
          <p:cNvPicPr>
            <a:picLocks noChangeAspect="1"/>
          </p:cNvPicPr>
          <p:nvPr userDrawn="1"/>
        </p:nvPicPr>
        <p:blipFill>
          <a:blip r:embed="rId2"/>
          <a:stretch>
            <a:fillRect/>
          </a:stretch>
        </p:blipFill>
        <p:spPr>
          <a:xfrm>
            <a:off x="0" y="-3040"/>
            <a:ext cx="9144000" cy="6864080"/>
          </a:xfrm>
          <a:prstGeom prst="rect">
            <a:avLst/>
          </a:prstGeom>
        </p:spPr>
      </p:pic>
      <p:sp>
        <p:nvSpPr>
          <p:cNvPr id="8" name="Title 7"/>
          <p:cNvSpPr>
            <a:spLocks noGrp="1"/>
          </p:cNvSpPr>
          <p:nvPr>
            <p:ph type="title" hasCustomPrompt="1"/>
          </p:nvPr>
        </p:nvSpPr>
        <p:spPr>
          <a:xfrm>
            <a:off x="0" y="428604"/>
            <a:ext cx="8229600" cy="500066"/>
          </a:xfrm>
        </p:spPr>
        <p:txBody>
          <a:bodyPr>
            <a:noAutofit/>
          </a:bodyPr>
          <a:lstStyle>
            <a:lvl1pPr>
              <a:defRPr sz="2800"/>
            </a:lvl1pPr>
          </a:lstStyle>
          <a:p>
            <a:r>
              <a:rPr lang="hr-HR" dirty="0" smtClean="0"/>
              <a:t>naslov</a:t>
            </a:r>
            <a:endParaRPr lang="en-US" dirty="0"/>
          </a:p>
        </p:txBody>
      </p:sp>
      <p:sp>
        <p:nvSpPr>
          <p:cNvPr id="10" name="Content Placeholder 9"/>
          <p:cNvSpPr>
            <a:spLocks noGrp="1"/>
          </p:cNvSpPr>
          <p:nvPr>
            <p:ph sz="quarter" idx="10" hasCustomPrompt="1"/>
          </p:nvPr>
        </p:nvSpPr>
        <p:spPr>
          <a:xfrm>
            <a:off x="214283" y="1143000"/>
            <a:ext cx="8715406" cy="4929206"/>
          </a:xfrm>
        </p:spPr>
        <p:txBody>
          <a:bodyPr/>
          <a:lstStyle>
            <a:lvl1pPr>
              <a:defRPr/>
            </a:lvl1pPr>
          </a:lstStyle>
          <a:p>
            <a:pPr lvl="0"/>
            <a:r>
              <a:rPr lang="hr-HR" dirty="0" smtClean="0"/>
              <a:t>sadrzaj</a:t>
            </a:r>
            <a:endParaRPr lang="en-US" dirty="0" smtClean="0"/>
          </a:p>
        </p:txBody>
      </p:sp>
    </p:spTree>
    <p:extLst>
      <p:ext uri="{BB962C8B-B14F-4D97-AF65-F5344CB8AC3E}">
        <p14:creationId xmlns:p14="http://schemas.microsoft.com/office/powerpoint/2010/main" val="30382007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7_Section Header">
    <p:spTree>
      <p:nvGrpSpPr>
        <p:cNvPr id="1" name=""/>
        <p:cNvGrpSpPr/>
        <p:nvPr/>
      </p:nvGrpSpPr>
      <p:grpSpPr>
        <a:xfrm>
          <a:off x="0" y="0"/>
          <a:ext cx="0" cy="0"/>
          <a:chOff x="0" y="0"/>
          <a:chExt cx="0" cy="0"/>
        </a:xfrm>
      </p:grpSpPr>
      <p:pic>
        <p:nvPicPr>
          <p:cNvPr id="11" name="Picture 10" descr="template mcf 3 verzija 3 c.jpg"/>
          <p:cNvPicPr>
            <a:picLocks noChangeAspect="1"/>
          </p:cNvPicPr>
          <p:nvPr userDrawn="1"/>
        </p:nvPicPr>
        <p:blipFill>
          <a:blip r:embed="rId2"/>
          <a:stretch>
            <a:fillRect/>
          </a:stretch>
        </p:blipFill>
        <p:spPr>
          <a:xfrm>
            <a:off x="0" y="-3040"/>
            <a:ext cx="9144000" cy="6864080"/>
          </a:xfrm>
          <a:prstGeom prst="rect">
            <a:avLst/>
          </a:prstGeom>
        </p:spPr>
      </p:pic>
      <p:sp>
        <p:nvSpPr>
          <p:cNvPr id="8" name="Title 7"/>
          <p:cNvSpPr>
            <a:spLocks noGrp="1"/>
          </p:cNvSpPr>
          <p:nvPr>
            <p:ph type="title" hasCustomPrompt="1"/>
          </p:nvPr>
        </p:nvSpPr>
        <p:spPr>
          <a:xfrm>
            <a:off x="0" y="428604"/>
            <a:ext cx="8229600" cy="500066"/>
          </a:xfrm>
        </p:spPr>
        <p:txBody>
          <a:bodyPr>
            <a:noAutofit/>
          </a:bodyPr>
          <a:lstStyle>
            <a:lvl1pPr>
              <a:defRPr sz="2800"/>
            </a:lvl1pPr>
          </a:lstStyle>
          <a:p>
            <a:r>
              <a:rPr lang="hr-HR" dirty="0" smtClean="0"/>
              <a:t>naslov</a:t>
            </a:r>
            <a:endParaRPr lang="en-US" dirty="0"/>
          </a:p>
        </p:txBody>
      </p:sp>
      <p:sp>
        <p:nvSpPr>
          <p:cNvPr id="10" name="Content Placeholder 9"/>
          <p:cNvSpPr>
            <a:spLocks noGrp="1"/>
          </p:cNvSpPr>
          <p:nvPr>
            <p:ph sz="quarter" idx="10" hasCustomPrompt="1"/>
          </p:nvPr>
        </p:nvSpPr>
        <p:spPr>
          <a:xfrm>
            <a:off x="214283" y="1143000"/>
            <a:ext cx="8715406" cy="4929206"/>
          </a:xfrm>
        </p:spPr>
        <p:txBody>
          <a:bodyPr/>
          <a:lstStyle>
            <a:lvl1pPr>
              <a:defRPr/>
            </a:lvl1pPr>
          </a:lstStyle>
          <a:p>
            <a:pPr lvl="0"/>
            <a:r>
              <a:rPr lang="hr-HR" dirty="0" smtClean="0"/>
              <a:t>sadrzaj</a:t>
            </a:r>
            <a:endParaRPr lang="en-US" dirty="0" smtClean="0"/>
          </a:p>
        </p:txBody>
      </p:sp>
    </p:spTree>
    <p:extLst>
      <p:ext uri="{BB962C8B-B14F-4D97-AF65-F5344CB8AC3E}">
        <p14:creationId xmlns:p14="http://schemas.microsoft.com/office/powerpoint/2010/main" val="193768241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8_Section Header">
    <p:spTree>
      <p:nvGrpSpPr>
        <p:cNvPr id="1" name=""/>
        <p:cNvGrpSpPr/>
        <p:nvPr/>
      </p:nvGrpSpPr>
      <p:grpSpPr>
        <a:xfrm>
          <a:off x="0" y="0"/>
          <a:ext cx="0" cy="0"/>
          <a:chOff x="0" y="0"/>
          <a:chExt cx="0" cy="0"/>
        </a:xfrm>
      </p:grpSpPr>
      <p:pic>
        <p:nvPicPr>
          <p:cNvPr id="11" name="Picture 10" descr="template mcf 3 verzija 3 c.jpg"/>
          <p:cNvPicPr>
            <a:picLocks noChangeAspect="1"/>
          </p:cNvPicPr>
          <p:nvPr userDrawn="1"/>
        </p:nvPicPr>
        <p:blipFill>
          <a:blip r:embed="rId2"/>
          <a:stretch>
            <a:fillRect/>
          </a:stretch>
        </p:blipFill>
        <p:spPr>
          <a:xfrm>
            <a:off x="0" y="-3040"/>
            <a:ext cx="9144000" cy="6864080"/>
          </a:xfrm>
          <a:prstGeom prst="rect">
            <a:avLst/>
          </a:prstGeom>
        </p:spPr>
      </p:pic>
      <p:sp>
        <p:nvSpPr>
          <p:cNvPr id="8" name="Title 7"/>
          <p:cNvSpPr>
            <a:spLocks noGrp="1"/>
          </p:cNvSpPr>
          <p:nvPr>
            <p:ph type="title" hasCustomPrompt="1"/>
          </p:nvPr>
        </p:nvSpPr>
        <p:spPr>
          <a:xfrm>
            <a:off x="0" y="428604"/>
            <a:ext cx="8229600" cy="500066"/>
          </a:xfrm>
        </p:spPr>
        <p:txBody>
          <a:bodyPr>
            <a:noAutofit/>
          </a:bodyPr>
          <a:lstStyle>
            <a:lvl1pPr>
              <a:defRPr sz="2800"/>
            </a:lvl1pPr>
          </a:lstStyle>
          <a:p>
            <a:r>
              <a:rPr lang="hr-HR" dirty="0" smtClean="0"/>
              <a:t>naslov</a:t>
            </a:r>
            <a:endParaRPr lang="en-US" dirty="0"/>
          </a:p>
        </p:txBody>
      </p:sp>
      <p:sp>
        <p:nvSpPr>
          <p:cNvPr id="10" name="Content Placeholder 9"/>
          <p:cNvSpPr>
            <a:spLocks noGrp="1"/>
          </p:cNvSpPr>
          <p:nvPr>
            <p:ph sz="quarter" idx="10" hasCustomPrompt="1"/>
          </p:nvPr>
        </p:nvSpPr>
        <p:spPr>
          <a:xfrm>
            <a:off x="214283" y="1143000"/>
            <a:ext cx="8715406" cy="4929206"/>
          </a:xfrm>
        </p:spPr>
        <p:txBody>
          <a:bodyPr/>
          <a:lstStyle>
            <a:lvl1pPr>
              <a:defRPr/>
            </a:lvl1pPr>
          </a:lstStyle>
          <a:p>
            <a:pPr lvl="0"/>
            <a:r>
              <a:rPr lang="hr-HR" dirty="0" smtClean="0"/>
              <a:t>sadrzaj</a:t>
            </a:r>
            <a:endParaRPr lang="en-US" dirty="0" smtClean="0"/>
          </a:p>
        </p:txBody>
      </p:sp>
    </p:spTree>
    <p:extLst>
      <p:ext uri="{BB962C8B-B14F-4D97-AF65-F5344CB8AC3E}">
        <p14:creationId xmlns:p14="http://schemas.microsoft.com/office/powerpoint/2010/main" val="33777806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pic>
        <p:nvPicPr>
          <p:cNvPr id="7" name="Picture 6" descr="template orange 5 new a2.jpg"/>
          <p:cNvPicPr>
            <a:picLocks noChangeAspect="1"/>
          </p:cNvPicPr>
          <p:nvPr/>
        </p:nvPicPr>
        <p:blipFill>
          <a:blip r:embed="rId2"/>
          <a:stretch>
            <a:fillRect/>
          </a:stretch>
        </p:blipFill>
        <p:spPr>
          <a:xfrm>
            <a:off x="0" y="-3040"/>
            <a:ext cx="9144000" cy="6864080"/>
          </a:xfrm>
          <a:prstGeom prst="rect">
            <a:avLst/>
          </a:prstGeom>
        </p:spPr>
      </p:pic>
      <p:sp>
        <p:nvSpPr>
          <p:cNvPr id="3" name="Text Placeholder 2"/>
          <p:cNvSpPr>
            <a:spLocks noGrp="1"/>
          </p:cNvSpPr>
          <p:nvPr>
            <p:ph type="body" idx="1" hasCustomPrompt="1"/>
          </p:nvPr>
        </p:nvSpPr>
        <p:spPr>
          <a:xfrm>
            <a:off x="152400" y="1981199"/>
            <a:ext cx="7543800" cy="838201"/>
          </a:xfrm>
        </p:spPr>
        <p:txBody>
          <a:bodyPr anchor="b">
            <a:normAutofit/>
          </a:bodyPr>
          <a:lstStyle>
            <a:lvl1pPr marL="0" indent="0">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err="1" smtClean="0"/>
              <a:t>Podnaslov</a:t>
            </a:r>
            <a:r>
              <a:rPr lang="en-US" dirty="0" smtClean="0"/>
              <a:t> I </a:t>
            </a:r>
            <a:r>
              <a:rPr lang="en-US" dirty="0" err="1" smtClean="0"/>
              <a:t>naslov</a:t>
            </a:r>
            <a:r>
              <a:rPr lang="en-US" dirty="0" smtClean="0"/>
              <a:t> </a:t>
            </a:r>
            <a:r>
              <a:rPr lang="en-US" dirty="0" err="1" smtClean="0"/>
              <a:t>poglavlja</a:t>
            </a:r>
            <a:endParaRPr lang="en-US" dirty="0" smtClean="0"/>
          </a:p>
        </p:txBody>
      </p:sp>
    </p:spTree>
    <p:extLst>
      <p:ext uri="{BB962C8B-B14F-4D97-AF65-F5344CB8AC3E}">
        <p14:creationId xmlns:p14="http://schemas.microsoft.com/office/powerpoint/2010/main" val="212555932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9_Section Header">
    <p:spTree>
      <p:nvGrpSpPr>
        <p:cNvPr id="1" name=""/>
        <p:cNvGrpSpPr/>
        <p:nvPr/>
      </p:nvGrpSpPr>
      <p:grpSpPr>
        <a:xfrm>
          <a:off x="0" y="0"/>
          <a:ext cx="0" cy="0"/>
          <a:chOff x="0" y="0"/>
          <a:chExt cx="0" cy="0"/>
        </a:xfrm>
      </p:grpSpPr>
      <p:pic>
        <p:nvPicPr>
          <p:cNvPr id="11" name="Picture 10" descr="template mcf 3 verzija 3 c.jpg"/>
          <p:cNvPicPr>
            <a:picLocks noChangeAspect="1"/>
          </p:cNvPicPr>
          <p:nvPr userDrawn="1"/>
        </p:nvPicPr>
        <p:blipFill>
          <a:blip r:embed="rId2"/>
          <a:stretch>
            <a:fillRect/>
          </a:stretch>
        </p:blipFill>
        <p:spPr>
          <a:xfrm>
            <a:off x="0" y="-3040"/>
            <a:ext cx="9144000" cy="6864080"/>
          </a:xfrm>
          <a:prstGeom prst="rect">
            <a:avLst/>
          </a:prstGeom>
        </p:spPr>
      </p:pic>
      <p:sp>
        <p:nvSpPr>
          <p:cNvPr id="8" name="Title 7"/>
          <p:cNvSpPr>
            <a:spLocks noGrp="1"/>
          </p:cNvSpPr>
          <p:nvPr>
            <p:ph type="title" hasCustomPrompt="1"/>
          </p:nvPr>
        </p:nvSpPr>
        <p:spPr>
          <a:xfrm>
            <a:off x="0" y="428604"/>
            <a:ext cx="8229600" cy="500066"/>
          </a:xfrm>
        </p:spPr>
        <p:txBody>
          <a:bodyPr>
            <a:noAutofit/>
          </a:bodyPr>
          <a:lstStyle>
            <a:lvl1pPr>
              <a:defRPr sz="2800"/>
            </a:lvl1pPr>
          </a:lstStyle>
          <a:p>
            <a:r>
              <a:rPr lang="hr-HR" dirty="0" smtClean="0"/>
              <a:t>naslov</a:t>
            </a:r>
            <a:endParaRPr lang="en-US" dirty="0"/>
          </a:p>
        </p:txBody>
      </p:sp>
      <p:sp>
        <p:nvSpPr>
          <p:cNvPr id="10" name="Content Placeholder 9"/>
          <p:cNvSpPr>
            <a:spLocks noGrp="1"/>
          </p:cNvSpPr>
          <p:nvPr>
            <p:ph sz="quarter" idx="10" hasCustomPrompt="1"/>
          </p:nvPr>
        </p:nvSpPr>
        <p:spPr>
          <a:xfrm>
            <a:off x="214283" y="1143000"/>
            <a:ext cx="8715406" cy="4929206"/>
          </a:xfrm>
        </p:spPr>
        <p:txBody>
          <a:bodyPr/>
          <a:lstStyle>
            <a:lvl1pPr>
              <a:defRPr/>
            </a:lvl1pPr>
          </a:lstStyle>
          <a:p>
            <a:pPr lvl="0"/>
            <a:r>
              <a:rPr lang="hr-HR" dirty="0" smtClean="0"/>
              <a:t>sadrzaj</a:t>
            </a:r>
            <a:endParaRPr lang="en-US" dirty="0" smtClean="0"/>
          </a:p>
        </p:txBody>
      </p:sp>
    </p:spTree>
    <p:extLst>
      <p:ext uri="{BB962C8B-B14F-4D97-AF65-F5344CB8AC3E}">
        <p14:creationId xmlns:p14="http://schemas.microsoft.com/office/powerpoint/2010/main" val="140051504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0_Section Header">
    <p:spTree>
      <p:nvGrpSpPr>
        <p:cNvPr id="1" name=""/>
        <p:cNvGrpSpPr/>
        <p:nvPr/>
      </p:nvGrpSpPr>
      <p:grpSpPr>
        <a:xfrm>
          <a:off x="0" y="0"/>
          <a:ext cx="0" cy="0"/>
          <a:chOff x="0" y="0"/>
          <a:chExt cx="0" cy="0"/>
        </a:xfrm>
      </p:grpSpPr>
      <p:pic>
        <p:nvPicPr>
          <p:cNvPr id="11" name="Picture 10" descr="template mcf 3 verzija 3 c.jpg"/>
          <p:cNvPicPr>
            <a:picLocks noChangeAspect="1"/>
          </p:cNvPicPr>
          <p:nvPr userDrawn="1"/>
        </p:nvPicPr>
        <p:blipFill>
          <a:blip r:embed="rId2"/>
          <a:stretch>
            <a:fillRect/>
          </a:stretch>
        </p:blipFill>
        <p:spPr>
          <a:xfrm>
            <a:off x="0" y="-3040"/>
            <a:ext cx="9144000" cy="6864080"/>
          </a:xfrm>
          <a:prstGeom prst="rect">
            <a:avLst/>
          </a:prstGeom>
        </p:spPr>
      </p:pic>
      <p:sp>
        <p:nvSpPr>
          <p:cNvPr id="8" name="Title 7"/>
          <p:cNvSpPr>
            <a:spLocks noGrp="1"/>
          </p:cNvSpPr>
          <p:nvPr>
            <p:ph type="title" hasCustomPrompt="1"/>
          </p:nvPr>
        </p:nvSpPr>
        <p:spPr>
          <a:xfrm>
            <a:off x="0" y="428604"/>
            <a:ext cx="8229600" cy="500066"/>
          </a:xfrm>
        </p:spPr>
        <p:txBody>
          <a:bodyPr>
            <a:noAutofit/>
          </a:bodyPr>
          <a:lstStyle>
            <a:lvl1pPr>
              <a:defRPr sz="2800"/>
            </a:lvl1pPr>
          </a:lstStyle>
          <a:p>
            <a:r>
              <a:rPr lang="hr-HR" dirty="0" smtClean="0"/>
              <a:t>naslov</a:t>
            </a:r>
            <a:endParaRPr lang="en-US" dirty="0"/>
          </a:p>
        </p:txBody>
      </p:sp>
      <p:sp>
        <p:nvSpPr>
          <p:cNvPr id="10" name="Content Placeholder 9"/>
          <p:cNvSpPr>
            <a:spLocks noGrp="1"/>
          </p:cNvSpPr>
          <p:nvPr>
            <p:ph sz="quarter" idx="10" hasCustomPrompt="1"/>
          </p:nvPr>
        </p:nvSpPr>
        <p:spPr>
          <a:xfrm>
            <a:off x="214283" y="1143000"/>
            <a:ext cx="8715406" cy="4929206"/>
          </a:xfrm>
        </p:spPr>
        <p:txBody>
          <a:bodyPr/>
          <a:lstStyle>
            <a:lvl1pPr>
              <a:defRPr/>
            </a:lvl1pPr>
          </a:lstStyle>
          <a:p>
            <a:pPr lvl="0"/>
            <a:r>
              <a:rPr lang="hr-HR" dirty="0" smtClean="0"/>
              <a:t>sadrzaj</a:t>
            </a:r>
            <a:endParaRPr lang="en-US" dirty="0" smtClean="0"/>
          </a:p>
        </p:txBody>
      </p:sp>
    </p:spTree>
    <p:extLst>
      <p:ext uri="{BB962C8B-B14F-4D97-AF65-F5344CB8AC3E}">
        <p14:creationId xmlns:p14="http://schemas.microsoft.com/office/powerpoint/2010/main" val="349981463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1_Section Header">
    <p:spTree>
      <p:nvGrpSpPr>
        <p:cNvPr id="1" name=""/>
        <p:cNvGrpSpPr/>
        <p:nvPr/>
      </p:nvGrpSpPr>
      <p:grpSpPr>
        <a:xfrm>
          <a:off x="0" y="0"/>
          <a:ext cx="0" cy="0"/>
          <a:chOff x="0" y="0"/>
          <a:chExt cx="0" cy="0"/>
        </a:xfrm>
      </p:grpSpPr>
      <p:pic>
        <p:nvPicPr>
          <p:cNvPr id="11" name="Picture 10" descr="template mcf 3 verzija 3 c.jpg"/>
          <p:cNvPicPr>
            <a:picLocks noChangeAspect="1"/>
          </p:cNvPicPr>
          <p:nvPr userDrawn="1"/>
        </p:nvPicPr>
        <p:blipFill>
          <a:blip r:embed="rId2"/>
          <a:stretch>
            <a:fillRect/>
          </a:stretch>
        </p:blipFill>
        <p:spPr>
          <a:xfrm>
            <a:off x="0" y="-3040"/>
            <a:ext cx="9144000" cy="6864080"/>
          </a:xfrm>
          <a:prstGeom prst="rect">
            <a:avLst/>
          </a:prstGeom>
        </p:spPr>
      </p:pic>
      <p:sp>
        <p:nvSpPr>
          <p:cNvPr id="8" name="Title 7"/>
          <p:cNvSpPr>
            <a:spLocks noGrp="1"/>
          </p:cNvSpPr>
          <p:nvPr>
            <p:ph type="title" hasCustomPrompt="1"/>
          </p:nvPr>
        </p:nvSpPr>
        <p:spPr>
          <a:xfrm>
            <a:off x="0" y="428604"/>
            <a:ext cx="8229600" cy="500066"/>
          </a:xfrm>
        </p:spPr>
        <p:txBody>
          <a:bodyPr>
            <a:noAutofit/>
          </a:bodyPr>
          <a:lstStyle>
            <a:lvl1pPr>
              <a:defRPr sz="2800"/>
            </a:lvl1pPr>
          </a:lstStyle>
          <a:p>
            <a:r>
              <a:rPr lang="hr-HR" dirty="0" smtClean="0"/>
              <a:t>naslov</a:t>
            </a:r>
            <a:endParaRPr lang="en-US" dirty="0"/>
          </a:p>
        </p:txBody>
      </p:sp>
      <p:sp>
        <p:nvSpPr>
          <p:cNvPr id="10" name="Content Placeholder 9"/>
          <p:cNvSpPr>
            <a:spLocks noGrp="1"/>
          </p:cNvSpPr>
          <p:nvPr>
            <p:ph sz="quarter" idx="10" hasCustomPrompt="1"/>
          </p:nvPr>
        </p:nvSpPr>
        <p:spPr>
          <a:xfrm>
            <a:off x="214283" y="1143000"/>
            <a:ext cx="8715406" cy="4929206"/>
          </a:xfrm>
        </p:spPr>
        <p:txBody>
          <a:bodyPr/>
          <a:lstStyle>
            <a:lvl1pPr>
              <a:defRPr/>
            </a:lvl1pPr>
          </a:lstStyle>
          <a:p>
            <a:pPr lvl="0"/>
            <a:r>
              <a:rPr lang="hr-HR" dirty="0" smtClean="0"/>
              <a:t>sadrzaj</a:t>
            </a:r>
            <a:endParaRPr lang="en-US" dirty="0" smtClean="0"/>
          </a:p>
        </p:txBody>
      </p:sp>
    </p:spTree>
    <p:extLst>
      <p:ext uri="{BB962C8B-B14F-4D97-AF65-F5344CB8AC3E}">
        <p14:creationId xmlns:p14="http://schemas.microsoft.com/office/powerpoint/2010/main" val="317772982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2_Section Header">
    <p:spTree>
      <p:nvGrpSpPr>
        <p:cNvPr id="1" name=""/>
        <p:cNvGrpSpPr/>
        <p:nvPr/>
      </p:nvGrpSpPr>
      <p:grpSpPr>
        <a:xfrm>
          <a:off x="0" y="0"/>
          <a:ext cx="0" cy="0"/>
          <a:chOff x="0" y="0"/>
          <a:chExt cx="0" cy="0"/>
        </a:xfrm>
      </p:grpSpPr>
      <p:pic>
        <p:nvPicPr>
          <p:cNvPr id="11" name="Picture 10" descr="template mcf 3 verzija 3 c.jpg"/>
          <p:cNvPicPr>
            <a:picLocks noChangeAspect="1"/>
          </p:cNvPicPr>
          <p:nvPr userDrawn="1"/>
        </p:nvPicPr>
        <p:blipFill>
          <a:blip r:embed="rId2"/>
          <a:stretch>
            <a:fillRect/>
          </a:stretch>
        </p:blipFill>
        <p:spPr>
          <a:xfrm>
            <a:off x="0" y="-3040"/>
            <a:ext cx="9144000" cy="6864080"/>
          </a:xfrm>
          <a:prstGeom prst="rect">
            <a:avLst/>
          </a:prstGeom>
        </p:spPr>
      </p:pic>
      <p:sp>
        <p:nvSpPr>
          <p:cNvPr id="8" name="Title 7"/>
          <p:cNvSpPr>
            <a:spLocks noGrp="1"/>
          </p:cNvSpPr>
          <p:nvPr>
            <p:ph type="title" hasCustomPrompt="1"/>
          </p:nvPr>
        </p:nvSpPr>
        <p:spPr>
          <a:xfrm>
            <a:off x="0" y="428604"/>
            <a:ext cx="8229600" cy="500066"/>
          </a:xfrm>
        </p:spPr>
        <p:txBody>
          <a:bodyPr>
            <a:noAutofit/>
          </a:bodyPr>
          <a:lstStyle>
            <a:lvl1pPr>
              <a:defRPr sz="2800"/>
            </a:lvl1pPr>
          </a:lstStyle>
          <a:p>
            <a:r>
              <a:rPr lang="hr-HR" dirty="0" smtClean="0"/>
              <a:t>naslov</a:t>
            </a:r>
            <a:endParaRPr lang="en-US" dirty="0"/>
          </a:p>
        </p:txBody>
      </p:sp>
      <p:sp>
        <p:nvSpPr>
          <p:cNvPr id="10" name="Content Placeholder 9"/>
          <p:cNvSpPr>
            <a:spLocks noGrp="1"/>
          </p:cNvSpPr>
          <p:nvPr>
            <p:ph sz="quarter" idx="10" hasCustomPrompt="1"/>
          </p:nvPr>
        </p:nvSpPr>
        <p:spPr>
          <a:xfrm>
            <a:off x="214283" y="1143000"/>
            <a:ext cx="8715406" cy="4929206"/>
          </a:xfrm>
        </p:spPr>
        <p:txBody>
          <a:bodyPr/>
          <a:lstStyle>
            <a:lvl1pPr>
              <a:defRPr/>
            </a:lvl1pPr>
          </a:lstStyle>
          <a:p>
            <a:pPr lvl="0"/>
            <a:r>
              <a:rPr lang="hr-HR" dirty="0" smtClean="0"/>
              <a:t>sadrzaj</a:t>
            </a:r>
            <a:endParaRPr lang="en-US" dirty="0" smtClean="0"/>
          </a:p>
        </p:txBody>
      </p:sp>
    </p:spTree>
    <p:extLst>
      <p:ext uri="{BB962C8B-B14F-4D97-AF65-F5344CB8AC3E}">
        <p14:creationId xmlns:p14="http://schemas.microsoft.com/office/powerpoint/2010/main" val="37468523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3_Section Header">
    <p:spTree>
      <p:nvGrpSpPr>
        <p:cNvPr id="1" name=""/>
        <p:cNvGrpSpPr/>
        <p:nvPr/>
      </p:nvGrpSpPr>
      <p:grpSpPr>
        <a:xfrm>
          <a:off x="0" y="0"/>
          <a:ext cx="0" cy="0"/>
          <a:chOff x="0" y="0"/>
          <a:chExt cx="0" cy="0"/>
        </a:xfrm>
      </p:grpSpPr>
      <p:pic>
        <p:nvPicPr>
          <p:cNvPr id="11" name="Picture 10" descr="template mcf 3 verzija 3 c.jpg"/>
          <p:cNvPicPr>
            <a:picLocks noChangeAspect="1"/>
          </p:cNvPicPr>
          <p:nvPr userDrawn="1"/>
        </p:nvPicPr>
        <p:blipFill>
          <a:blip r:embed="rId2"/>
          <a:stretch>
            <a:fillRect/>
          </a:stretch>
        </p:blipFill>
        <p:spPr>
          <a:xfrm>
            <a:off x="0" y="-3040"/>
            <a:ext cx="9144000" cy="6864080"/>
          </a:xfrm>
          <a:prstGeom prst="rect">
            <a:avLst/>
          </a:prstGeom>
        </p:spPr>
      </p:pic>
      <p:sp>
        <p:nvSpPr>
          <p:cNvPr id="8" name="Title 7"/>
          <p:cNvSpPr>
            <a:spLocks noGrp="1"/>
          </p:cNvSpPr>
          <p:nvPr>
            <p:ph type="title" hasCustomPrompt="1"/>
          </p:nvPr>
        </p:nvSpPr>
        <p:spPr>
          <a:xfrm>
            <a:off x="0" y="428604"/>
            <a:ext cx="8229600" cy="500066"/>
          </a:xfrm>
        </p:spPr>
        <p:txBody>
          <a:bodyPr>
            <a:noAutofit/>
          </a:bodyPr>
          <a:lstStyle>
            <a:lvl1pPr>
              <a:defRPr sz="2800"/>
            </a:lvl1pPr>
          </a:lstStyle>
          <a:p>
            <a:r>
              <a:rPr lang="hr-HR" dirty="0" smtClean="0"/>
              <a:t>naslov</a:t>
            </a:r>
            <a:endParaRPr lang="en-US" dirty="0"/>
          </a:p>
        </p:txBody>
      </p:sp>
      <p:sp>
        <p:nvSpPr>
          <p:cNvPr id="10" name="Content Placeholder 9"/>
          <p:cNvSpPr>
            <a:spLocks noGrp="1"/>
          </p:cNvSpPr>
          <p:nvPr>
            <p:ph sz="quarter" idx="10" hasCustomPrompt="1"/>
          </p:nvPr>
        </p:nvSpPr>
        <p:spPr>
          <a:xfrm>
            <a:off x="214283" y="1143000"/>
            <a:ext cx="8715406" cy="4929206"/>
          </a:xfrm>
        </p:spPr>
        <p:txBody>
          <a:bodyPr/>
          <a:lstStyle>
            <a:lvl1pPr>
              <a:defRPr/>
            </a:lvl1pPr>
          </a:lstStyle>
          <a:p>
            <a:pPr lvl="0"/>
            <a:r>
              <a:rPr lang="hr-HR" dirty="0" smtClean="0"/>
              <a:t>sadrzaj</a:t>
            </a:r>
            <a:endParaRPr lang="en-US" dirty="0" smtClean="0"/>
          </a:p>
        </p:txBody>
      </p:sp>
    </p:spTree>
    <p:extLst>
      <p:ext uri="{BB962C8B-B14F-4D97-AF65-F5344CB8AC3E}">
        <p14:creationId xmlns:p14="http://schemas.microsoft.com/office/powerpoint/2010/main" val="122229294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4_Section Header">
    <p:spTree>
      <p:nvGrpSpPr>
        <p:cNvPr id="1" name=""/>
        <p:cNvGrpSpPr/>
        <p:nvPr/>
      </p:nvGrpSpPr>
      <p:grpSpPr>
        <a:xfrm>
          <a:off x="0" y="0"/>
          <a:ext cx="0" cy="0"/>
          <a:chOff x="0" y="0"/>
          <a:chExt cx="0" cy="0"/>
        </a:xfrm>
      </p:grpSpPr>
      <p:pic>
        <p:nvPicPr>
          <p:cNvPr id="11" name="Picture 10" descr="template mcf 3 verzija 3 c.jpg"/>
          <p:cNvPicPr>
            <a:picLocks noChangeAspect="1"/>
          </p:cNvPicPr>
          <p:nvPr userDrawn="1"/>
        </p:nvPicPr>
        <p:blipFill>
          <a:blip r:embed="rId2"/>
          <a:stretch>
            <a:fillRect/>
          </a:stretch>
        </p:blipFill>
        <p:spPr>
          <a:xfrm>
            <a:off x="0" y="-3040"/>
            <a:ext cx="9144000" cy="6864080"/>
          </a:xfrm>
          <a:prstGeom prst="rect">
            <a:avLst/>
          </a:prstGeom>
        </p:spPr>
      </p:pic>
      <p:sp>
        <p:nvSpPr>
          <p:cNvPr id="8" name="Title 7"/>
          <p:cNvSpPr>
            <a:spLocks noGrp="1"/>
          </p:cNvSpPr>
          <p:nvPr>
            <p:ph type="title" hasCustomPrompt="1"/>
          </p:nvPr>
        </p:nvSpPr>
        <p:spPr>
          <a:xfrm>
            <a:off x="0" y="428604"/>
            <a:ext cx="8229600" cy="500066"/>
          </a:xfrm>
        </p:spPr>
        <p:txBody>
          <a:bodyPr>
            <a:noAutofit/>
          </a:bodyPr>
          <a:lstStyle>
            <a:lvl1pPr>
              <a:defRPr sz="2800"/>
            </a:lvl1pPr>
          </a:lstStyle>
          <a:p>
            <a:r>
              <a:rPr lang="hr-HR" dirty="0" smtClean="0"/>
              <a:t>naslov</a:t>
            </a:r>
            <a:endParaRPr lang="en-US" dirty="0"/>
          </a:p>
        </p:txBody>
      </p:sp>
      <p:sp>
        <p:nvSpPr>
          <p:cNvPr id="10" name="Content Placeholder 9"/>
          <p:cNvSpPr>
            <a:spLocks noGrp="1"/>
          </p:cNvSpPr>
          <p:nvPr>
            <p:ph sz="quarter" idx="10" hasCustomPrompt="1"/>
          </p:nvPr>
        </p:nvSpPr>
        <p:spPr>
          <a:xfrm>
            <a:off x="214283" y="1143000"/>
            <a:ext cx="8715406" cy="4929206"/>
          </a:xfrm>
        </p:spPr>
        <p:txBody>
          <a:bodyPr/>
          <a:lstStyle>
            <a:lvl1pPr>
              <a:defRPr/>
            </a:lvl1pPr>
          </a:lstStyle>
          <a:p>
            <a:pPr lvl="0"/>
            <a:r>
              <a:rPr lang="hr-HR" dirty="0" smtClean="0"/>
              <a:t>sadrzaj</a:t>
            </a:r>
            <a:endParaRPr lang="en-US" dirty="0" smtClean="0"/>
          </a:p>
        </p:txBody>
      </p:sp>
    </p:spTree>
    <p:extLst>
      <p:ext uri="{BB962C8B-B14F-4D97-AF65-F5344CB8AC3E}">
        <p14:creationId xmlns:p14="http://schemas.microsoft.com/office/powerpoint/2010/main" val="281178528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5_Section Header">
    <p:spTree>
      <p:nvGrpSpPr>
        <p:cNvPr id="1" name=""/>
        <p:cNvGrpSpPr/>
        <p:nvPr/>
      </p:nvGrpSpPr>
      <p:grpSpPr>
        <a:xfrm>
          <a:off x="0" y="0"/>
          <a:ext cx="0" cy="0"/>
          <a:chOff x="0" y="0"/>
          <a:chExt cx="0" cy="0"/>
        </a:xfrm>
      </p:grpSpPr>
      <p:pic>
        <p:nvPicPr>
          <p:cNvPr id="11" name="Picture 10" descr="template mcf 3 verzija 3 c.jpg"/>
          <p:cNvPicPr>
            <a:picLocks noChangeAspect="1"/>
          </p:cNvPicPr>
          <p:nvPr userDrawn="1"/>
        </p:nvPicPr>
        <p:blipFill>
          <a:blip r:embed="rId2"/>
          <a:stretch>
            <a:fillRect/>
          </a:stretch>
        </p:blipFill>
        <p:spPr>
          <a:xfrm>
            <a:off x="0" y="-3040"/>
            <a:ext cx="9144000" cy="6864080"/>
          </a:xfrm>
          <a:prstGeom prst="rect">
            <a:avLst/>
          </a:prstGeom>
        </p:spPr>
      </p:pic>
      <p:sp>
        <p:nvSpPr>
          <p:cNvPr id="8" name="Title 7"/>
          <p:cNvSpPr>
            <a:spLocks noGrp="1"/>
          </p:cNvSpPr>
          <p:nvPr>
            <p:ph type="title" hasCustomPrompt="1"/>
          </p:nvPr>
        </p:nvSpPr>
        <p:spPr>
          <a:xfrm>
            <a:off x="0" y="428604"/>
            <a:ext cx="8229600" cy="500066"/>
          </a:xfrm>
        </p:spPr>
        <p:txBody>
          <a:bodyPr>
            <a:noAutofit/>
          </a:bodyPr>
          <a:lstStyle>
            <a:lvl1pPr>
              <a:defRPr sz="2800"/>
            </a:lvl1pPr>
          </a:lstStyle>
          <a:p>
            <a:r>
              <a:rPr lang="hr-HR" dirty="0" smtClean="0"/>
              <a:t>naslov</a:t>
            </a:r>
            <a:endParaRPr lang="en-US" dirty="0"/>
          </a:p>
        </p:txBody>
      </p:sp>
      <p:sp>
        <p:nvSpPr>
          <p:cNvPr id="10" name="Content Placeholder 9"/>
          <p:cNvSpPr>
            <a:spLocks noGrp="1"/>
          </p:cNvSpPr>
          <p:nvPr>
            <p:ph sz="quarter" idx="10" hasCustomPrompt="1"/>
          </p:nvPr>
        </p:nvSpPr>
        <p:spPr>
          <a:xfrm>
            <a:off x="214283" y="1143000"/>
            <a:ext cx="8715406" cy="4929206"/>
          </a:xfrm>
        </p:spPr>
        <p:txBody>
          <a:bodyPr/>
          <a:lstStyle>
            <a:lvl1pPr>
              <a:defRPr/>
            </a:lvl1pPr>
          </a:lstStyle>
          <a:p>
            <a:pPr lvl="0"/>
            <a:r>
              <a:rPr lang="hr-HR" dirty="0" smtClean="0"/>
              <a:t>sadrzaj</a:t>
            </a:r>
            <a:endParaRPr lang="en-US" dirty="0" smtClean="0"/>
          </a:p>
        </p:txBody>
      </p:sp>
    </p:spTree>
    <p:extLst>
      <p:ext uri="{BB962C8B-B14F-4D97-AF65-F5344CB8AC3E}">
        <p14:creationId xmlns:p14="http://schemas.microsoft.com/office/powerpoint/2010/main" val="95385663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6_Section Header">
    <p:spTree>
      <p:nvGrpSpPr>
        <p:cNvPr id="1" name=""/>
        <p:cNvGrpSpPr/>
        <p:nvPr/>
      </p:nvGrpSpPr>
      <p:grpSpPr>
        <a:xfrm>
          <a:off x="0" y="0"/>
          <a:ext cx="0" cy="0"/>
          <a:chOff x="0" y="0"/>
          <a:chExt cx="0" cy="0"/>
        </a:xfrm>
      </p:grpSpPr>
      <p:pic>
        <p:nvPicPr>
          <p:cNvPr id="11" name="Picture 10" descr="template mcf 3 verzija 3 c.jpg"/>
          <p:cNvPicPr>
            <a:picLocks noChangeAspect="1"/>
          </p:cNvPicPr>
          <p:nvPr userDrawn="1"/>
        </p:nvPicPr>
        <p:blipFill>
          <a:blip r:embed="rId2"/>
          <a:stretch>
            <a:fillRect/>
          </a:stretch>
        </p:blipFill>
        <p:spPr>
          <a:xfrm>
            <a:off x="0" y="-3040"/>
            <a:ext cx="9144000" cy="6864080"/>
          </a:xfrm>
          <a:prstGeom prst="rect">
            <a:avLst/>
          </a:prstGeom>
        </p:spPr>
      </p:pic>
      <p:sp>
        <p:nvSpPr>
          <p:cNvPr id="8" name="Title 7"/>
          <p:cNvSpPr>
            <a:spLocks noGrp="1"/>
          </p:cNvSpPr>
          <p:nvPr>
            <p:ph type="title" hasCustomPrompt="1"/>
          </p:nvPr>
        </p:nvSpPr>
        <p:spPr>
          <a:xfrm>
            <a:off x="0" y="428604"/>
            <a:ext cx="8229600" cy="500066"/>
          </a:xfrm>
        </p:spPr>
        <p:txBody>
          <a:bodyPr>
            <a:noAutofit/>
          </a:bodyPr>
          <a:lstStyle>
            <a:lvl1pPr>
              <a:defRPr sz="2800"/>
            </a:lvl1pPr>
          </a:lstStyle>
          <a:p>
            <a:r>
              <a:rPr lang="hr-HR" dirty="0" smtClean="0"/>
              <a:t>naslov</a:t>
            </a:r>
            <a:endParaRPr lang="en-US" dirty="0"/>
          </a:p>
        </p:txBody>
      </p:sp>
      <p:sp>
        <p:nvSpPr>
          <p:cNvPr id="10" name="Content Placeholder 9"/>
          <p:cNvSpPr>
            <a:spLocks noGrp="1"/>
          </p:cNvSpPr>
          <p:nvPr>
            <p:ph sz="quarter" idx="10" hasCustomPrompt="1"/>
          </p:nvPr>
        </p:nvSpPr>
        <p:spPr>
          <a:xfrm>
            <a:off x="214283" y="1143000"/>
            <a:ext cx="8715406" cy="4929206"/>
          </a:xfrm>
        </p:spPr>
        <p:txBody>
          <a:bodyPr/>
          <a:lstStyle>
            <a:lvl1pPr>
              <a:defRPr/>
            </a:lvl1pPr>
          </a:lstStyle>
          <a:p>
            <a:pPr lvl="0"/>
            <a:r>
              <a:rPr lang="hr-HR" dirty="0" smtClean="0"/>
              <a:t>sadrzaj</a:t>
            </a:r>
            <a:endParaRPr lang="en-US" dirty="0" smtClean="0"/>
          </a:p>
        </p:txBody>
      </p:sp>
    </p:spTree>
    <p:extLst>
      <p:ext uri="{BB962C8B-B14F-4D97-AF65-F5344CB8AC3E}">
        <p14:creationId xmlns:p14="http://schemas.microsoft.com/office/powerpoint/2010/main" val="18832737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7_Section Header">
    <p:spTree>
      <p:nvGrpSpPr>
        <p:cNvPr id="1" name=""/>
        <p:cNvGrpSpPr/>
        <p:nvPr/>
      </p:nvGrpSpPr>
      <p:grpSpPr>
        <a:xfrm>
          <a:off x="0" y="0"/>
          <a:ext cx="0" cy="0"/>
          <a:chOff x="0" y="0"/>
          <a:chExt cx="0" cy="0"/>
        </a:xfrm>
      </p:grpSpPr>
      <p:pic>
        <p:nvPicPr>
          <p:cNvPr id="11" name="Picture 10" descr="template mcf 3 verzija 3 c.jpg"/>
          <p:cNvPicPr>
            <a:picLocks noChangeAspect="1"/>
          </p:cNvPicPr>
          <p:nvPr userDrawn="1"/>
        </p:nvPicPr>
        <p:blipFill>
          <a:blip r:embed="rId2"/>
          <a:stretch>
            <a:fillRect/>
          </a:stretch>
        </p:blipFill>
        <p:spPr>
          <a:xfrm>
            <a:off x="0" y="-3040"/>
            <a:ext cx="9144000" cy="6864080"/>
          </a:xfrm>
          <a:prstGeom prst="rect">
            <a:avLst/>
          </a:prstGeom>
        </p:spPr>
      </p:pic>
      <p:sp>
        <p:nvSpPr>
          <p:cNvPr id="8" name="Title 7"/>
          <p:cNvSpPr>
            <a:spLocks noGrp="1"/>
          </p:cNvSpPr>
          <p:nvPr>
            <p:ph type="title" hasCustomPrompt="1"/>
          </p:nvPr>
        </p:nvSpPr>
        <p:spPr>
          <a:xfrm>
            <a:off x="0" y="428604"/>
            <a:ext cx="8229600" cy="500066"/>
          </a:xfrm>
        </p:spPr>
        <p:txBody>
          <a:bodyPr>
            <a:noAutofit/>
          </a:bodyPr>
          <a:lstStyle>
            <a:lvl1pPr>
              <a:defRPr sz="2800"/>
            </a:lvl1pPr>
          </a:lstStyle>
          <a:p>
            <a:r>
              <a:rPr lang="hr-HR" dirty="0" smtClean="0"/>
              <a:t>naslov</a:t>
            </a:r>
            <a:endParaRPr lang="en-US" dirty="0"/>
          </a:p>
        </p:txBody>
      </p:sp>
      <p:sp>
        <p:nvSpPr>
          <p:cNvPr id="10" name="Content Placeholder 9"/>
          <p:cNvSpPr>
            <a:spLocks noGrp="1"/>
          </p:cNvSpPr>
          <p:nvPr>
            <p:ph sz="quarter" idx="10" hasCustomPrompt="1"/>
          </p:nvPr>
        </p:nvSpPr>
        <p:spPr>
          <a:xfrm>
            <a:off x="214283" y="1143000"/>
            <a:ext cx="8715406" cy="4929206"/>
          </a:xfrm>
        </p:spPr>
        <p:txBody>
          <a:bodyPr/>
          <a:lstStyle>
            <a:lvl1pPr>
              <a:defRPr/>
            </a:lvl1pPr>
          </a:lstStyle>
          <a:p>
            <a:pPr lvl="0"/>
            <a:r>
              <a:rPr lang="hr-HR" dirty="0" smtClean="0"/>
              <a:t>sadrzaj</a:t>
            </a:r>
            <a:endParaRPr lang="en-US" dirty="0" smtClean="0"/>
          </a:p>
        </p:txBody>
      </p:sp>
    </p:spTree>
    <p:extLst>
      <p:ext uri="{BB962C8B-B14F-4D97-AF65-F5344CB8AC3E}">
        <p14:creationId xmlns:p14="http://schemas.microsoft.com/office/powerpoint/2010/main" val="54371101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8_Section Header">
    <p:spTree>
      <p:nvGrpSpPr>
        <p:cNvPr id="1" name=""/>
        <p:cNvGrpSpPr/>
        <p:nvPr/>
      </p:nvGrpSpPr>
      <p:grpSpPr>
        <a:xfrm>
          <a:off x="0" y="0"/>
          <a:ext cx="0" cy="0"/>
          <a:chOff x="0" y="0"/>
          <a:chExt cx="0" cy="0"/>
        </a:xfrm>
      </p:grpSpPr>
      <p:pic>
        <p:nvPicPr>
          <p:cNvPr id="11" name="Picture 10" descr="template mcf 3 verzija 3 c.jpg"/>
          <p:cNvPicPr>
            <a:picLocks noChangeAspect="1"/>
          </p:cNvPicPr>
          <p:nvPr userDrawn="1"/>
        </p:nvPicPr>
        <p:blipFill>
          <a:blip r:embed="rId2"/>
          <a:stretch>
            <a:fillRect/>
          </a:stretch>
        </p:blipFill>
        <p:spPr>
          <a:xfrm>
            <a:off x="0" y="-3040"/>
            <a:ext cx="9144000" cy="6864080"/>
          </a:xfrm>
          <a:prstGeom prst="rect">
            <a:avLst/>
          </a:prstGeom>
        </p:spPr>
      </p:pic>
      <p:sp>
        <p:nvSpPr>
          <p:cNvPr id="8" name="Title 7"/>
          <p:cNvSpPr>
            <a:spLocks noGrp="1"/>
          </p:cNvSpPr>
          <p:nvPr>
            <p:ph type="title" hasCustomPrompt="1"/>
          </p:nvPr>
        </p:nvSpPr>
        <p:spPr>
          <a:xfrm>
            <a:off x="0" y="428604"/>
            <a:ext cx="8229600" cy="500066"/>
          </a:xfrm>
        </p:spPr>
        <p:txBody>
          <a:bodyPr>
            <a:noAutofit/>
          </a:bodyPr>
          <a:lstStyle>
            <a:lvl1pPr>
              <a:defRPr sz="2800"/>
            </a:lvl1pPr>
          </a:lstStyle>
          <a:p>
            <a:r>
              <a:rPr lang="hr-HR" dirty="0" smtClean="0"/>
              <a:t>naslov</a:t>
            </a:r>
            <a:endParaRPr lang="en-US" dirty="0"/>
          </a:p>
        </p:txBody>
      </p:sp>
      <p:sp>
        <p:nvSpPr>
          <p:cNvPr id="10" name="Content Placeholder 9"/>
          <p:cNvSpPr>
            <a:spLocks noGrp="1"/>
          </p:cNvSpPr>
          <p:nvPr>
            <p:ph sz="quarter" idx="10" hasCustomPrompt="1"/>
          </p:nvPr>
        </p:nvSpPr>
        <p:spPr>
          <a:xfrm>
            <a:off x="214283" y="1143000"/>
            <a:ext cx="8715406" cy="4929206"/>
          </a:xfrm>
        </p:spPr>
        <p:txBody>
          <a:bodyPr/>
          <a:lstStyle>
            <a:lvl1pPr>
              <a:defRPr/>
            </a:lvl1pPr>
          </a:lstStyle>
          <a:p>
            <a:pPr lvl="0"/>
            <a:r>
              <a:rPr lang="hr-HR" dirty="0" smtClean="0"/>
              <a:t>sadrzaj</a:t>
            </a:r>
            <a:endParaRPr lang="en-US" dirty="0" smtClean="0"/>
          </a:p>
        </p:txBody>
      </p:sp>
    </p:spTree>
    <p:extLst>
      <p:ext uri="{BB962C8B-B14F-4D97-AF65-F5344CB8AC3E}">
        <p14:creationId xmlns:p14="http://schemas.microsoft.com/office/powerpoint/2010/main" val="15946395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template orange 5 new a3.jpg"/>
          <p:cNvPicPr>
            <a:picLocks noChangeAspect="1"/>
          </p:cNvPicPr>
          <p:nvPr/>
        </p:nvPicPr>
        <p:blipFill>
          <a:blip r:embed="rId2"/>
          <a:stretch>
            <a:fillRect/>
          </a:stretch>
        </p:blipFill>
        <p:spPr>
          <a:xfrm>
            <a:off x="0" y="-3040"/>
            <a:ext cx="9144000" cy="6864080"/>
          </a:xfrm>
          <a:prstGeom prst="rect">
            <a:avLst/>
          </a:prstGeom>
        </p:spPr>
      </p:pic>
      <p:sp>
        <p:nvSpPr>
          <p:cNvPr id="2" name="Title 1"/>
          <p:cNvSpPr>
            <a:spLocks noGrp="1"/>
          </p:cNvSpPr>
          <p:nvPr>
            <p:ph type="title" hasCustomPrompt="1"/>
          </p:nvPr>
        </p:nvSpPr>
        <p:spPr>
          <a:xfrm>
            <a:off x="228600" y="457200"/>
            <a:ext cx="7696200" cy="457200"/>
          </a:xfrm>
        </p:spPr>
        <p:txBody>
          <a:bodyPr/>
          <a:lstStyle>
            <a:lvl1pPr>
              <a:defRPr/>
            </a:lvl1pPr>
          </a:lstStyle>
          <a:p>
            <a:r>
              <a:rPr lang="en-US" dirty="0" err="1" smtClean="0"/>
              <a:t>naslov</a:t>
            </a:r>
            <a:endParaRPr lang="en-US" dirty="0"/>
          </a:p>
        </p:txBody>
      </p:sp>
      <p:sp>
        <p:nvSpPr>
          <p:cNvPr id="3" name="Content Placeholder 2"/>
          <p:cNvSpPr>
            <a:spLocks noGrp="1"/>
          </p:cNvSpPr>
          <p:nvPr>
            <p:ph idx="1" hasCustomPrompt="1"/>
          </p:nvPr>
        </p:nvSpPr>
        <p:spPr>
          <a:xfrm>
            <a:off x="228600" y="1295400"/>
            <a:ext cx="8686800" cy="4830763"/>
          </a:xfrm>
        </p:spPr>
        <p:txBody>
          <a:bodyPr/>
          <a:lstStyle>
            <a:lvl1pPr>
              <a:defRPr/>
            </a:lvl1pPr>
          </a:lstStyle>
          <a:p>
            <a:pPr lvl="0"/>
            <a:r>
              <a:rPr lang="en-US" dirty="0" err="1" smtClean="0"/>
              <a:t>sadržaj</a:t>
            </a:r>
            <a:endParaRPr lang="en-US" dirty="0"/>
          </a:p>
        </p:txBody>
      </p:sp>
    </p:spTree>
    <p:extLst>
      <p:ext uri="{BB962C8B-B14F-4D97-AF65-F5344CB8AC3E}">
        <p14:creationId xmlns:p14="http://schemas.microsoft.com/office/powerpoint/2010/main" val="73644093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9_Section Header">
    <p:spTree>
      <p:nvGrpSpPr>
        <p:cNvPr id="1" name=""/>
        <p:cNvGrpSpPr/>
        <p:nvPr/>
      </p:nvGrpSpPr>
      <p:grpSpPr>
        <a:xfrm>
          <a:off x="0" y="0"/>
          <a:ext cx="0" cy="0"/>
          <a:chOff x="0" y="0"/>
          <a:chExt cx="0" cy="0"/>
        </a:xfrm>
      </p:grpSpPr>
      <p:pic>
        <p:nvPicPr>
          <p:cNvPr id="11" name="Picture 10" descr="template mcf 3 verzija 3 c.jpg"/>
          <p:cNvPicPr>
            <a:picLocks noChangeAspect="1"/>
          </p:cNvPicPr>
          <p:nvPr userDrawn="1"/>
        </p:nvPicPr>
        <p:blipFill>
          <a:blip r:embed="rId2"/>
          <a:stretch>
            <a:fillRect/>
          </a:stretch>
        </p:blipFill>
        <p:spPr>
          <a:xfrm>
            <a:off x="0" y="-3040"/>
            <a:ext cx="9144000" cy="6864080"/>
          </a:xfrm>
          <a:prstGeom prst="rect">
            <a:avLst/>
          </a:prstGeom>
        </p:spPr>
      </p:pic>
      <p:sp>
        <p:nvSpPr>
          <p:cNvPr id="8" name="Title 7"/>
          <p:cNvSpPr>
            <a:spLocks noGrp="1"/>
          </p:cNvSpPr>
          <p:nvPr>
            <p:ph type="title" hasCustomPrompt="1"/>
          </p:nvPr>
        </p:nvSpPr>
        <p:spPr>
          <a:xfrm>
            <a:off x="0" y="428604"/>
            <a:ext cx="8229600" cy="500066"/>
          </a:xfrm>
        </p:spPr>
        <p:txBody>
          <a:bodyPr>
            <a:noAutofit/>
          </a:bodyPr>
          <a:lstStyle>
            <a:lvl1pPr>
              <a:defRPr sz="2800"/>
            </a:lvl1pPr>
          </a:lstStyle>
          <a:p>
            <a:r>
              <a:rPr lang="hr-HR" dirty="0" smtClean="0"/>
              <a:t>naslov</a:t>
            </a:r>
            <a:endParaRPr lang="en-US" dirty="0"/>
          </a:p>
        </p:txBody>
      </p:sp>
      <p:sp>
        <p:nvSpPr>
          <p:cNvPr id="10" name="Content Placeholder 9"/>
          <p:cNvSpPr>
            <a:spLocks noGrp="1"/>
          </p:cNvSpPr>
          <p:nvPr>
            <p:ph sz="quarter" idx="10" hasCustomPrompt="1"/>
          </p:nvPr>
        </p:nvSpPr>
        <p:spPr>
          <a:xfrm>
            <a:off x="214283" y="1143000"/>
            <a:ext cx="8715406" cy="4929206"/>
          </a:xfrm>
        </p:spPr>
        <p:txBody>
          <a:bodyPr/>
          <a:lstStyle>
            <a:lvl1pPr>
              <a:defRPr/>
            </a:lvl1pPr>
          </a:lstStyle>
          <a:p>
            <a:pPr lvl="0"/>
            <a:r>
              <a:rPr lang="hr-HR" dirty="0" smtClean="0"/>
              <a:t>sadrzaj</a:t>
            </a:r>
            <a:endParaRPr lang="en-US" dirty="0" smtClean="0"/>
          </a:p>
        </p:txBody>
      </p:sp>
    </p:spTree>
    <p:extLst>
      <p:ext uri="{BB962C8B-B14F-4D97-AF65-F5344CB8AC3E}">
        <p14:creationId xmlns:p14="http://schemas.microsoft.com/office/powerpoint/2010/main" val="202253705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20_Section Header">
    <p:spTree>
      <p:nvGrpSpPr>
        <p:cNvPr id="1" name=""/>
        <p:cNvGrpSpPr/>
        <p:nvPr/>
      </p:nvGrpSpPr>
      <p:grpSpPr>
        <a:xfrm>
          <a:off x="0" y="0"/>
          <a:ext cx="0" cy="0"/>
          <a:chOff x="0" y="0"/>
          <a:chExt cx="0" cy="0"/>
        </a:xfrm>
      </p:grpSpPr>
      <p:pic>
        <p:nvPicPr>
          <p:cNvPr id="11" name="Picture 10" descr="template mcf 3 verzija 3 c.jpg"/>
          <p:cNvPicPr>
            <a:picLocks noChangeAspect="1"/>
          </p:cNvPicPr>
          <p:nvPr userDrawn="1"/>
        </p:nvPicPr>
        <p:blipFill>
          <a:blip r:embed="rId2"/>
          <a:stretch>
            <a:fillRect/>
          </a:stretch>
        </p:blipFill>
        <p:spPr>
          <a:xfrm>
            <a:off x="0" y="-3040"/>
            <a:ext cx="9144000" cy="6864080"/>
          </a:xfrm>
          <a:prstGeom prst="rect">
            <a:avLst/>
          </a:prstGeom>
        </p:spPr>
      </p:pic>
      <p:sp>
        <p:nvSpPr>
          <p:cNvPr id="8" name="Title 7"/>
          <p:cNvSpPr>
            <a:spLocks noGrp="1"/>
          </p:cNvSpPr>
          <p:nvPr>
            <p:ph type="title" hasCustomPrompt="1"/>
          </p:nvPr>
        </p:nvSpPr>
        <p:spPr>
          <a:xfrm>
            <a:off x="0" y="428604"/>
            <a:ext cx="8229600" cy="500066"/>
          </a:xfrm>
        </p:spPr>
        <p:txBody>
          <a:bodyPr>
            <a:noAutofit/>
          </a:bodyPr>
          <a:lstStyle>
            <a:lvl1pPr>
              <a:defRPr sz="2800"/>
            </a:lvl1pPr>
          </a:lstStyle>
          <a:p>
            <a:r>
              <a:rPr lang="hr-HR" dirty="0" smtClean="0"/>
              <a:t>naslov</a:t>
            </a:r>
            <a:endParaRPr lang="en-US" dirty="0"/>
          </a:p>
        </p:txBody>
      </p:sp>
      <p:sp>
        <p:nvSpPr>
          <p:cNvPr id="10" name="Content Placeholder 9"/>
          <p:cNvSpPr>
            <a:spLocks noGrp="1"/>
          </p:cNvSpPr>
          <p:nvPr>
            <p:ph sz="quarter" idx="10" hasCustomPrompt="1"/>
          </p:nvPr>
        </p:nvSpPr>
        <p:spPr>
          <a:xfrm>
            <a:off x="214283" y="1143000"/>
            <a:ext cx="8715406" cy="4929206"/>
          </a:xfrm>
        </p:spPr>
        <p:txBody>
          <a:bodyPr/>
          <a:lstStyle>
            <a:lvl1pPr>
              <a:defRPr/>
            </a:lvl1pPr>
          </a:lstStyle>
          <a:p>
            <a:pPr lvl="0"/>
            <a:r>
              <a:rPr lang="hr-HR" dirty="0" smtClean="0"/>
              <a:t>sadrzaj</a:t>
            </a:r>
            <a:endParaRPr lang="en-US" dirty="0" smtClean="0"/>
          </a:p>
        </p:txBody>
      </p:sp>
    </p:spTree>
    <p:extLst>
      <p:ext uri="{BB962C8B-B14F-4D97-AF65-F5344CB8AC3E}">
        <p14:creationId xmlns:p14="http://schemas.microsoft.com/office/powerpoint/2010/main" val="316028702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21_Section Header">
    <p:spTree>
      <p:nvGrpSpPr>
        <p:cNvPr id="1" name=""/>
        <p:cNvGrpSpPr/>
        <p:nvPr/>
      </p:nvGrpSpPr>
      <p:grpSpPr>
        <a:xfrm>
          <a:off x="0" y="0"/>
          <a:ext cx="0" cy="0"/>
          <a:chOff x="0" y="0"/>
          <a:chExt cx="0" cy="0"/>
        </a:xfrm>
      </p:grpSpPr>
      <p:pic>
        <p:nvPicPr>
          <p:cNvPr id="11" name="Picture 10" descr="template mcf 3 verzija 3 c.jpg"/>
          <p:cNvPicPr>
            <a:picLocks noChangeAspect="1"/>
          </p:cNvPicPr>
          <p:nvPr userDrawn="1"/>
        </p:nvPicPr>
        <p:blipFill>
          <a:blip r:embed="rId2"/>
          <a:stretch>
            <a:fillRect/>
          </a:stretch>
        </p:blipFill>
        <p:spPr>
          <a:xfrm>
            <a:off x="0" y="-3040"/>
            <a:ext cx="9144000" cy="6864080"/>
          </a:xfrm>
          <a:prstGeom prst="rect">
            <a:avLst/>
          </a:prstGeom>
        </p:spPr>
      </p:pic>
      <p:sp>
        <p:nvSpPr>
          <p:cNvPr id="8" name="Title 7"/>
          <p:cNvSpPr>
            <a:spLocks noGrp="1"/>
          </p:cNvSpPr>
          <p:nvPr>
            <p:ph type="title" hasCustomPrompt="1"/>
          </p:nvPr>
        </p:nvSpPr>
        <p:spPr>
          <a:xfrm>
            <a:off x="0" y="428604"/>
            <a:ext cx="8229600" cy="500066"/>
          </a:xfrm>
        </p:spPr>
        <p:txBody>
          <a:bodyPr>
            <a:noAutofit/>
          </a:bodyPr>
          <a:lstStyle>
            <a:lvl1pPr>
              <a:defRPr sz="2800"/>
            </a:lvl1pPr>
          </a:lstStyle>
          <a:p>
            <a:r>
              <a:rPr lang="hr-HR" dirty="0" smtClean="0"/>
              <a:t>naslov</a:t>
            </a:r>
            <a:endParaRPr lang="en-US" dirty="0"/>
          </a:p>
        </p:txBody>
      </p:sp>
      <p:sp>
        <p:nvSpPr>
          <p:cNvPr id="10" name="Content Placeholder 9"/>
          <p:cNvSpPr>
            <a:spLocks noGrp="1"/>
          </p:cNvSpPr>
          <p:nvPr>
            <p:ph sz="quarter" idx="10" hasCustomPrompt="1"/>
          </p:nvPr>
        </p:nvSpPr>
        <p:spPr>
          <a:xfrm>
            <a:off x="214283" y="1143000"/>
            <a:ext cx="8715406" cy="4929206"/>
          </a:xfrm>
        </p:spPr>
        <p:txBody>
          <a:bodyPr/>
          <a:lstStyle>
            <a:lvl1pPr>
              <a:defRPr/>
            </a:lvl1pPr>
          </a:lstStyle>
          <a:p>
            <a:pPr lvl="0"/>
            <a:r>
              <a:rPr lang="hr-HR" dirty="0" smtClean="0"/>
              <a:t>sadrzaj</a:t>
            </a:r>
            <a:endParaRPr lang="en-US" dirty="0" smtClean="0"/>
          </a:p>
        </p:txBody>
      </p:sp>
    </p:spTree>
    <p:extLst>
      <p:ext uri="{BB962C8B-B14F-4D97-AF65-F5344CB8AC3E}">
        <p14:creationId xmlns:p14="http://schemas.microsoft.com/office/powerpoint/2010/main" val="354547444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22_Section Header">
    <p:spTree>
      <p:nvGrpSpPr>
        <p:cNvPr id="1" name=""/>
        <p:cNvGrpSpPr/>
        <p:nvPr/>
      </p:nvGrpSpPr>
      <p:grpSpPr>
        <a:xfrm>
          <a:off x="0" y="0"/>
          <a:ext cx="0" cy="0"/>
          <a:chOff x="0" y="0"/>
          <a:chExt cx="0" cy="0"/>
        </a:xfrm>
      </p:grpSpPr>
      <p:pic>
        <p:nvPicPr>
          <p:cNvPr id="11" name="Picture 10" descr="template mcf 3 verzija 3 c.jpg"/>
          <p:cNvPicPr>
            <a:picLocks noChangeAspect="1"/>
          </p:cNvPicPr>
          <p:nvPr userDrawn="1"/>
        </p:nvPicPr>
        <p:blipFill>
          <a:blip r:embed="rId2"/>
          <a:stretch>
            <a:fillRect/>
          </a:stretch>
        </p:blipFill>
        <p:spPr>
          <a:xfrm>
            <a:off x="0" y="-3040"/>
            <a:ext cx="9144000" cy="6864080"/>
          </a:xfrm>
          <a:prstGeom prst="rect">
            <a:avLst/>
          </a:prstGeom>
        </p:spPr>
      </p:pic>
      <p:sp>
        <p:nvSpPr>
          <p:cNvPr id="8" name="Title 7"/>
          <p:cNvSpPr>
            <a:spLocks noGrp="1"/>
          </p:cNvSpPr>
          <p:nvPr>
            <p:ph type="title" hasCustomPrompt="1"/>
          </p:nvPr>
        </p:nvSpPr>
        <p:spPr>
          <a:xfrm>
            <a:off x="0" y="428604"/>
            <a:ext cx="8229600" cy="500066"/>
          </a:xfrm>
        </p:spPr>
        <p:txBody>
          <a:bodyPr>
            <a:noAutofit/>
          </a:bodyPr>
          <a:lstStyle>
            <a:lvl1pPr>
              <a:defRPr sz="2800"/>
            </a:lvl1pPr>
          </a:lstStyle>
          <a:p>
            <a:r>
              <a:rPr lang="hr-HR" dirty="0" smtClean="0"/>
              <a:t>naslov</a:t>
            </a:r>
            <a:endParaRPr lang="en-US" dirty="0"/>
          </a:p>
        </p:txBody>
      </p:sp>
      <p:sp>
        <p:nvSpPr>
          <p:cNvPr id="10" name="Content Placeholder 9"/>
          <p:cNvSpPr>
            <a:spLocks noGrp="1"/>
          </p:cNvSpPr>
          <p:nvPr>
            <p:ph sz="quarter" idx="10" hasCustomPrompt="1"/>
          </p:nvPr>
        </p:nvSpPr>
        <p:spPr>
          <a:xfrm>
            <a:off x="214283" y="1143000"/>
            <a:ext cx="8715406" cy="4929206"/>
          </a:xfrm>
        </p:spPr>
        <p:txBody>
          <a:bodyPr/>
          <a:lstStyle>
            <a:lvl1pPr>
              <a:defRPr/>
            </a:lvl1pPr>
          </a:lstStyle>
          <a:p>
            <a:pPr lvl="0"/>
            <a:r>
              <a:rPr lang="hr-HR" dirty="0" smtClean="0"/>
              <a:t>sadrzaj</a:t>
            </a:r>
            <a:endParaRPr lang="en-US" dirty="0" smtClean="0"/>
          </a:p>
        </p:txBody>
      </p:sp>
    </p:spTree>
    <p:extLst>
      <p:ext uri="{BB962C8B-B14F-4D97-AF65-F5344CB8AC3E}">
        <p14:creationId xmlns:p14="http://schemas.microsoft.com/office/powerpoint/2010/main" val="403919112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23_Section Header">
    <p:spTree>
      <p:nvGrpSpPr>
        <p:cNvPr id="1" name=""/>
        <p:cNvGrpSpPr/>
        <p:nvPr/>
      </p:nvGrpSpPr>
      <p:grpSpPr>
        <a:xfrm>
          <a:off x="0" y="0"/>
          <a:ext cx="0" cy="0"/>
          <a:chOff x="0" y="0"/>
          <a:chExt cx="0" cy="0"/>
        </a:xfrm>
      </p:grpSpPr>
      <p:pic>
        <p:nvPicPr>
          <p:cNvPr id="11" name="Picture 10" descr="template mcf 3 verzija 3 c.jpg"/>
          <p:cNvPicPr>
            <a:picLocks noChangeAspect="1"/>
          </p:cNvPicPr>
          <p:nvPr userDrawn="1"/>
        </p:nvPicPr>
        <p:blipFill>
          <a:blip r:embed="rId2"/>
          <a:stretch>
            <a:fillRect/>
          </a:stretch>
        </p:blipFill>
        <p:spPr>
          <a:xfrm>
            <a:off x="0" y="-3040"/>
            <a:ext cx="9144000" cy="6864080"/>
          </a:xfrm>
          <a:prstGeom prst="rect">
            <a:avLst/>
          </a:prstGeom>
        </p:spPr>
      </p:pic>
      <p:sp>
        <p:nvSpPr>
          <p:cNvPr id="8" name="Title 7"/>
          <p:cNvSpPr>
            <a:spLocks noGrp="1"/>
          </p:cNvSpPr>
          <p:nvPr>
            <p:ph type="title" hasCustomPrompt="1"/>
          </p:nvPr>
        </p:nvSpPr>
        <p:spPr>
          <a:xfrm>
            <a:off x="0" y="428604"/>
            <a:ext cx="8229600" cy="500066"/>
          </a:xfrm>
        </p:spPr>
        <p:txBody>
          <a:bodyPr>
            <a:noAutofit/>
          </a:bodyPr>
          <a:lstStyle>
            <a:lvl1pPr>
              <a:defRPr sz="2800"/>
            </a:lvl1pPr>
          </a:lstStyle>
          <a:p>
            <a:r>
              <a:rPr lang="hr-HR" dirty="0" smtClean="0"/>
              <a:t>naslov</a:t>
            </a:r>
            <a:endParaRPr lang="en-US" dirty="0"/>
          </a:p>
        </p:txBody>
      </p:sp>
      <p:sp>
        <p:nvSpPr>
          <p:cNvPr id="10" name="Content Placeholder 9"/>
          <p:cNvSpPr>
            <a:spLocks noGrp="1"/>
          </p:cNvSpPr>
          <p:nvPr>
            <p:ph sz="quarter" idx="10" hasCustomPrompt="1"/>
          </p:nvPr>
        </p:nvSpPr>
        <p:spPr>
          <a:xfrm>
            <a:off x="214283" y="1143000"/>
            <a:ext cx="8715406" cy="4929206"/>
          </a:xfrm>
        </p:spPr>
        <p:txBody>
          <a:bodyPr/>
          <a:lstStyle>
            <a:lvl1pPr>
              <a:defRPr/>
            </a:lvl1pPr>
          </a:lstStyle>
          <a:p>
            <a:pPr lvl="0"/>
            <a:r>
              <a:rPr lang="hr-HR" dirty="0" smtClean="0"/>
              <a:t>sadrzaj</a:t>
            </a:r>
            <a:endParaRPr lang="en-US" dirty="0" smtClean="0"/>
          </a:p>
        </p:txBody>
      </p:sp>
    </p:spTree>
    <p:extLst>
      <p:ext uri="{BB962C8B-B14F-4D97-AF65-F5344CB8AC3E}">
        <p14:creationId xmlns:p14="http://schemas.microsoft.com/office/powerpoint/2010/main" val="163202524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24_Section Header">
    <p:spTree>
      <p:nvGrpSpPr>
        <p:cNvPr id="1" name=""/>
        <p:cNvGrpSpPr/>
        <p:nvPr/>
      </p:nvGrpSpPr>
      <p:grpSpPr>
        <a:xfrm>
          <a:off x="0" y="0"/>
          <a:ext cx="0" cy="0"/>
          <a:chOff x="0" y="0"/>
          <a:chExt cx="0" cy="0"/>
        </a:xfrm>
      </p:grpSpPr>
      <p:pic>
        <p:nvPicPr>
          <p:cNvPr id="11" name="Picture 10" descr="template mcf 3 verzija 3 c.jpg"/>
          <p:cNvPicPr>
            <a:picLocks noChangeAspect="1"/>
          </p:cNvPicPr>
          <p:nvPr userDrawn="1"/>
        </p:nvPicPr>
        <p:blipFill>
          <a:blip r:embed="rId2"/>
          <a:stretch>
            <a:fillRect/>
          </a:stretch>
        </p:blipFill>
        <p:spPr>
          <a:xfrm>
            <a:off x="0" y="-3040"/>
            <a:ext cx="9144000" cy="6864080"/>
          </a:xfrm>
          <a:prstGeom prst="rect">
            <a:avLst/>
          </a:prstGeom>
        </p:spPr>
      </p:pic>
      <p:sp>
        <p:nvSpPr>
          <p:cNvPr id="8" name="Title 7"/>
          <p:cNvSpPr>
            <a:spLocks noGrp="1"/>
          </p:cNvSpPr>
          <p:nvPr>
            <p:ph type="title" hasCustomPrompt="1"/>
          </p:nvPr>
        </p:nvSpPr>
        <p:spPr>
          <a:xfrm>
            <a:off x="0" y="428604"/>
            <a:ext cx="8229600" cy="500066"/>
          </a:xfrm>
        </p:spPr>
        <p:txBody>
          <a:bodyPr>
            <a:noAutofit/>
          </a:bodyPr>
          <a:lstStyle>
            <a:lvl1pPr>
              <a:defRPr sz="2800"/>
            </a:lvl1pPr>
          </a:lstStyle>
          <a:p>
            <a:r>
              <a:rPr lang="hr-HR" dirty="0" smtClean="0"/>
              <a:t>naslov</a:t>
            </a:r>
            <a:endParaRPr lang="en-US" dirty="0"/>
          </a:p>
        </p:txBody>
      </p:sp>
      <p:sp>
        <p:nvSpPr>
          <p:cNvPr id="10" name="Content Placeholder 9"/>
          <p:cNvSpPr>
            <a:spLocks noGrp="1"/>
          </p:cNvSpPr>
          <p:nvPr>
            <p:ph sz="quarter" idx="10" hasCustomPrompt="1"/>
          </p:nvPr>
        </p:nvSpPr>
        <p:spPr>
          <a:xfrm>
            <a:off x="214283" y="1143000"/>
            <a:ext cx="8715406" cy="4929206"/>
          </a:xfrm>
        </p:spPr>
        <p:txBody>
          <a:bodyPr/>
          <a:lstStyle>
            <a:lvl1pPr>
              <a:defRPr/>
            </a:lvl1pPr>
          </a:lstStyle>
          <a:p>
            <a:pPr lvl="0"/>
            <a:r>
              <a:rPr lang="hr-HR" dirty="0" smtClean="0"/>
              <a:t>sadrzaj</a:t>
            </a:r>
            <a:endParaRPr lang="en-US" dirty="0" smtClean="0"/>
          </a:p>
        </p:txBody>
      </p:sp>
    </p:spTree>
    <p:extLst>
      <p:ext uri="{BB962C8B-B14F-4D97-AF65-F5344CB8AC3E}">
        <p14:creationId xmlns:p14="http://schemas.microsoft.com/office/powerpoint/2010/main" val="111868584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25_Section Header">
    <p:spTree>
      <p:nvGrpSpPr>
        <p:cNvPr id="1" name=""/>
        <p:cNvGrpSpPr/>
        <p:nvPr/>
      </p:nvGrpSpPr>
      <p:grpSpPr>
        <a:xfrm>
          <a:off x="0" y="0"/>
          <a:ext cx="0" cy="0"/>
          <a:chOff x="0" y="0"/>
          <a:chExt cx="0" cy="0"/>
        </a:xfrm>
      </p:grpSpPr>
      <p:pic>
        <p:nvPicPr>
          <p:cNvPr id="11" name="Picture 10" descr="template mcf 3 verzija 3 c.jpg"/>
          <p:cNvPicPr>
            <a:picLocks noChangeAspect="1"/>
          </p:cNvPicPr>
          <p:nvPr userDrawn="1"/>
        </p:nvPicPr>
        <p:blipFill>
          <a:blip r:embed="rId2"/>
          <a:stretch>
            <a:fillRect/>
          </a:stretch>
        </p:blipFill>
        <p:spPr>
          <a:xfrm>
            <a:off x="0" y="-3040"/>
            <a:ext cx="9144000" cy="6864080"/>
          </a:xfrm>
          <a:prstGeom prst="rect">
            <a:avLst/>
          </a:prstGeom>
        </p:spPr>
      </p:pic>
      <p:sp>
        <p:nvSpPr>
          <p:cNvPr id="8" name="Title 7"/>
          <p:cNvSpPr>
            <a:spLocks noGrp="1"/>
          </p:cNvSpPr>
          <p:nvPr>
            <p:ph type="title" hasCustomPrompt="1"/>
          </p:nvPr>
        </p:nvSpPr>
        <p:spPr>
          <a:xfrm>
            <a:off x="0" y="428604"/>
            <a:ext cx="8229600" cy="500066"/>
          </a:xfrm>
        </p:spPr>
        <p:txBody>
          <a:bodyPr>
            <a:noAutofit/>
          </a:bodyPr>
          <a:lstStyle>
            <a:lvl1pPr>
              <a:defRPr sz="2800"/>
            </a:lvl1pPr>
          </a:lstStyle>
          <a:p>
            <a:r>
              <a:rPr lang="hr-HR" dirty="0" smtClean="0"/>
              <a:t>naslov</a:t>
            </a:r>
            <a:endParaRPr lang="en-US" dirty="0"/>
          </a:p>
        </p:txBody>
      </p:sp>
      <p:sp>
        <p:nvSpPr>
          <p:cNvPr id="10" name="Content Placeholder 9"/>
          <p:cNvSpPr>
            <a:spLocks noGrp="1"/>
          </p:cNvSpPr>
          <p:nvPr>
            <p:ph sz="quarter" idx="10" hasCustomPrompt="1"/>
          </p:nvPr>
        </p:nvSpPr>
        <p:spPr>
          <a:xfrm>
            <a:off x="214283" y="1143000"/>
            <a:ext cx="8715406" cy="4929206"/>
          </a:xfrm>
        </p:spPr>
        <p:txBody>
          <a:bodyPr/>
          <a:lstStyle>
            <a:lvl1pPr>
              <a:defRPr/>
            </a:lvl1pPr>
          </a:lstStyle>
          <a:p>
            <a:pPr lvl="0"/>
            <a:r>
              <a:rPr lang="hr-HR" dirty="0" smtClean="0"/>
              <a:t>sadrzaj</a:t>
            </a:r>
            <a:endParaRPr lang="en-US" dirty="0" smtClean="0"/>
          </a:p>
        </p:txBody>
      </p:sp>
    </p:spTree>
    <p:extLst>
      <p:ext uri="{BB962C8B-B14F-4D97-AF65-F5344CB8AC3E}">
        <p14:creationId xmlns:p14="http://schemas.microsoft.com/office/powerpoint/2010/main" val="249918530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26_Section Header">
    <p:spTree>
      <p:nvGrpSpPr>
        <p:cNvPr id="1" name=""/>
        <p:cNvGrpSpPr/>
        <p:nvPr/>
      </p:nvGrpSpPr>
      <p:grpSpPr>
        <a:xfrm>
          <a:off x="0" y="0"/>
          <a:ext cx="0" cy="0"/>
          <a:chOff x="0" y="0"/>
          <a:chExt cx="0" cy="0"/>
        </a:xfrm>
      </p:grpSpPr>
      <p:pic>
        <p:nvPicPr>
          <p:cNvPr id="11" name="Picture 10" descr="template mcf 3 verzija 3 c.jpg"/>
          <p:cNvPicPr>
            <a:picLocks noChangeAspect="1"/>
          </p:cNvPicPr>
          <p:nvPr userDrawn="1"/>
        </p:nvPicPr>
        <p:blipFill>
          <a:blip r:embed="rId2"/>
          <a:stretch>
            <a:fillRect/>
          </a:stretch>
        </p:blipFill>
        <p:spPr>
          <a:xfrm>
            <a:off x="0" y="-3040"/>
            <a:ext cx="9144000" cy="6864080"/>
          </a:xfrm>
          <a:prstGeom prst="rect">
            <a:avLst/>
          </a:prstGeom>
        </p:spPr>
      </p:pic>
      <p:sp>
        <p:nvSpPr>
          <p:cNvPr id="8" name="Title 7"/>
          <p:cNvSpPr>
            <a:spLocks noGrp="1"/>
          </p:cNvSpPr>
          <p:nvPr>
            <p:ph type="title" hasCustomPrompt="1"/>
          </p:nvPr>
        </p:nvSpPr>
        <p:spPr>
          <a:xfrm>
            <a:off x="0" y="428604"/>
            <a:ext cx="8229600" cy="500066"/>
          </a:xfrm>
        </p:spPr>
        <p:txBody>
          <a:bodyPr>
            <a:noAutofit/>
          </a:bodyPr>
          <a:lstStyle>
            <a:lvl1pPr>
              <a:defRPr sz="2800"/>
            </a:lvl1pPr>
          </a:lstStyle>
          <a:p>
            <a:r>
              <a:rPr lang="hr-HR" dirty="0" smtClean="0"/>
              <a:t>naslov</a:t>
            </a:r>
            <a:endParaRPr lang="en-US" dirty="0"/>
          </a:p>
        </p:txBody>
      </p:sp>
      <p:sp>
        <p:nvSpPr>
          <p:cNvPr id="10" name="Content Placeholder 9"/>
          <p:cNvSpPr>
            <a:spLocks noGrp="1"/>
          </p:cNvSpPr>
          <p:nvPr>
            <p:ph sz="quarter" idx="10" hasCustomPrompt="1"/>
          </p:nvPr>
        </p:nvSpPr>
        <p:spPr>
          <a:xfrm>
            <a:off x="214283" y="1143000"/>
            <a:ext cx="8715406" cy="4929206"/>
          </a:xfrm>
        </p:spPr>
        <p:txBody>
          <a:bodyPr/>
          <a:lstStyle>
            <a:lvl1pPr>
              <a:defRPr/>
            </a:lvl1pPr>
          </a:lstStyle>
          <a:p>
            <a:pPr lvl="0"/>
            <a:r>
              <a:rPr lang="hr-HR" dirty="0" smtClean="0"/>
              <a:t>sadrzaj</a:t>
            </a:r>
            <a:endParaRPr lang="en-US" dirty="0" smtClean="0"/>
          </a:p>
        </p:txBody>
      </p:sp>
    </p:spTree>
    <p:extLst>
      <p:ext uri="{BB962C8B-B14F-4D97-AF65-F5344CB8AC3E}">
        <p14:creationId xmlns:p14="http://schemas.microsoft.com/office/powerpoint/2010/main" val="175882858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27_Section Header">
    <p:spTree>
      <p:nvGrpSpPr>
        <p:cNvPr id="1" name=""/>
        <p:cNvGrpSpPr/>
        <p:nvPr/>
      </p:nvGrpSpPr>
      <p:grpSpPr>
        <a:xfrm>
          <a:off x="0" y="0"/>
          <a:ext cx="0" cy="0"/>
          <a:chOff x="0" y="0"/>
          <a:chExt cx="0" cy="0"/>
        </a:xfrm>
      </p:grpSpPr>
      <p:pic>
        <p:nvPicPr>
          <p:cNvPr id="11" name="Picture 10" descr="template mcf 3 verzija 3 c.jpg"/>
          <p:cNvPicPr>
            <a:picLocks noChangeAspect="1"/>
          </p:cNvPicPr>
          <p:nvPr userDrawn="1"/>
        </p:nvPicPr>
        <p:blipFill>
          <a:blip r:embed="rId2"/>
          <a:stretch>
            <a:fillRect/>
          </a:stretch>
        </p:blipFill>
        <p:spPr>
          <a:xfrm>
            <a:off x="0" y="-3040"/>
            <a:ext cx="9144000" cy="6864080"/>
          </a:xfrm>
          <a:prstGeom prst="rect">
            <a:avLst/>
          </a:prstGeom>
        </p:spPr>
      </p:pic>
      <p:sp>
        <p:nvSpPr>
          <p:cNvPr id="8" name="Title 7"/>
          <p:cNvSpPr>
            <a:spLocks noGrp="1"/>
          </p:cNvSpPr>
          <p:nvPr>
            <p:ph type="title" hasCustomPrompt="1"/>
          </p:nvPr>
        </p:nvSpPr>
        <p:spPr>
          <a:xfrm>
            <a:off x="0" y="428604"/>
            <a:ext cx="8229600" cy="500066"/>
          </a:xfrm>
        </p:spPr>
        <p:txBody>
          <a:bodyPr>
            <a:noAutofit/>
          </a:bodyPr>
          <a:lstStyle>
            <a:lvl1pPr>
              <a:defRPr sz="2800"/>
            </a:lvl1pPr>
          </a:lstStyle>
          <a:p>
            <a:r>
              <a:rPr lang="hr-HR" dirty="0" smtClean="0"/>
              <a:t>naslov</a:t>
            </a:r>
            <a:endParaRPr lang="en-US" dirty="0"/>
          </a:p>
        </p:txBody>
      </p:sp>
      <p:sp>
        <p:nvSpPr>
          <p:cNvPr id="10" name="Content Placeholder 9"/>
          <p:cNvSpPr>
            <a:spLocks noGrp="1"/>
          </p:cNvSpPr>
          <p:nvPr>
            <p:ph sz="quarter" idx="10" hasCustomPrompt="1"/>
          </p:nvPr>
        </p:nvSpPr>
        <p:spPr>
          <a:xfrm>
            <a:off x="214283" y="1143000"/>
            <a:ext cx="8715406" cy="4929206"/>
          </a:xfrm>
        </p:spPr>
        <p:txBody>
          <a:bodyPr/>
          <a:lstStyle>
            <a:lvl1pPr>
              <a:defRPr/>
            </a:lvl1pPr>
          </a:lstStyle>
          <a:p>
            <a:pPr lvl="0"/>
            <a:r>
              <a:rPr lang="hr-HR" dirty="0" smtClean="0"/>
              <a:t>sadrzaj</a:t>
            </a:r>
            <a:endParaRPr lang="en-US" dirty="0" smtClean="0"/>
          </a:p>
        </p:txBody>
      </p:sp>
    </p:spTree>
    <p:extLst>
      <p:ext uri="{BB962C8B-B14F-4D97-AF65-F5344CB8AC3E}">
        <p14:creationId xmlns:p14="http://schemas.microsoft.com/office/powerpoint/2010/main" val="212161267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28_Section Header">
    <p:spTree>
      <p:nvGrpSpPr>
        <p:cNvPr id="1" name=""/>
        <p:cNvGrpSpPr/>
        <p:nvPr/>
      </p:nvGrpSpPr>
      <p:grpSpPr>
        <a:xfrm>
          <a:off x="0" y="0"/>
          <a:ext cx="0" cy="0"/>
          <a:chOff x="0" y="0"/>
          <a:chExt cx="0" cy="0"/>
        </a:xfrm>
      </p:grpSpPr>
      <p:pic>
        <p:nvPicPr>
          <p:cNvPr id="11" name="Picture 10" descr="template mcf 3 verzija 3 c.jpg"/>
          <p:cNvPicPr>
            <a:picLocks noChangeAspect="1"/>
          </p:cNvPicPr>
          <p:nvPr userDrawn="1"/>
        </p:nvPicPr>
        <p:blipFill>
          <a:blip r:embed="rId2"/>
          <a:stretch>
            <a:fillRect/>
          </a:stretch>
        </p:blipFill>
        <p:spPr>
          <a:xfrm>
            <a:off x="0" y="-3040"/>
            <a:ext cx="9144000" cy="6864080"/>
          </a:xfrm>
          <a:prstGeom prst="rect">
            <a:avLst/>
          </a:prstGeom>
        </p:spPr>
      </p:pic>
      <p:sp>
        <p:nvSpPr>
          <p:cNvPr id="8" name="Title 7"/>
          <p:cNvSpPr>
            <a:spLocks noGrp="1"/>
          </p:cNvSpPr>
          <p:nvPr>
            <p:ph type="title" hasCustomPrompt="1"/>
          </p:nvPr>
        </p:nvSpPr>
        <p:spPr>
          <a:xfrm>
            <a:off x="0" y="428604"/>
            <a:ext cx="8229600" cy="500066"/>
          </a:xfrm>
        </p:spPr>
        <p:txBody>
          <a:bodyPr>
            <a:noAutofit/>
          </a:bodyPr>
          <a:lstStyle>
            <a:lvl1pPr>
              <a:defRPr sz="2800"/>
            </a:lvl1pPr>
          </a:lstStyle>
          <a:p>
            <a:r>
              <a:rPr lang="hr-HR" dirty="0" smtClean="0"/>
              <a:t>naslov</a:t>
            </a:r>
            <a:endParaRPr lang="en-US" dirty="0"/>
          </a:p>
        </p:txBody>
      </p:sp>
      <p:sp>
        <p:nvSpPr>
          <p:cNvPr id="10" name="Content Placeholder 9"/>
          <p:cNvSpPr>
            <a:spLocks noGrp="1"/>
          </p:cNvSpPr>
          <p:nvPr>
            <p:ph sz="quarter" idx="10" hasCustomPrompt="1"/>
          </p:nvPr>
        </p:nvSpPr>
        <p:spPr>
          <a:xfrm>
            <a:off x="214283" y="1143000"/>
            <a:ext cx="8715406" cy="4929206"/>
          </a:xfrm>
        </p:spPr>
        <p:txBody>
          <a:bodyPr/>
          <a:lstStyle>
            <a:lvl1pPr>
              <a:defRPr/>
            </a:lvl1pPr>
          </a:lstStyle>
          <a:p>
            <a:pPr lvl="0"/>
            <a:r>
              <a:rPr lang="hr-HR" dirty="0" smtClean="0"/>
              <a:t>sadrzaj</a:t>
            </a:r>
            <a:endParaRPr lang="en-US" dirty="0" smtClean="0"/>
          </a:p>
        </p:txBody>
      </p:sp>
    </p:spTree>
    <p:extLst>
      <p:ext uri="{BB962C8B-B14F-4D97-AF65-F5344CB8AC3E}">
        <p14:creationId xmlns:p14="http://schemas.microsoft.com/office/powerpoint/2010/main" val="16859211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3FC531A4-F385-4138-914F-D23A95EF18B6}" type="datetimeFigureOut">
              <a:rPr lang="en-US" smtClean="0"/>
              <a:t>10/26/16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1315371-B4F2-43C6-A972-F2DFE0151772}" type="slidenum">
              <a:rPr lang="en-US" smtClean="0"/>
              <a:t>‹#›</a:t>
            </a:fld>
            <a:endParaRPr lang="en-US"/>
          </a:p>
        </p:txBody>
      </p:sp>
    </p:spTree>
    <p:extLst>
      <p:ext uri="{BB962C8B-B14F-4D97-AF65-F5344CB8AC3E}">
        <p14:creationId xmlns:p14="http://schemas.microsoft.com/office/powerpoint/2010/main" val="429356928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29_Section Header">
    <p:spTree>
      <p:nvGrpSpPr>
        <p:cNvPr id="1" name=""/>
        <p:cNvGrpSpPr/>
        <p:nvPr/>
      </p:nvGrpSpPr>
      <p:grpSpPr>
        <a:xfrm>
          <a:off x="0" y="0"/>
          <a:ext cx="0" cy="0"/>
          <a:chOff x="0" y="0"/>
          <a:chExt cx="0" cy="0"/>
        </a:xfrm>
      </p:grpSpPr>
      <p:pic>
        <p:nvPicPr>
          <p:cNvPr id="11" name="Picture 10" descr="template mcf 3 verzija 3 c.jpg"/>
          <p:cNvPicPr>
            <a:picLocks noChangeAspect="1"/>
          </p:cNvPicPr>
          <p:nvPr userDrawn="1"/>
        </p:nvPicPr>
        <p:blipFill>
          <a:blip r:embed="rId2"/>
          <a:stretch>
            <a:fillRect/>
          </a:stretch>
        </p:blipFill>
        <p:spPr>
          <a:xfrm>
            <a:off x="0" y="-3040"/>
            <a:ext cx="9144000" cy="6864080"/>
          </a:xfrm>
          <a:prstGeom prst="rect">
            <a:avLst/>
          </a:prstGeom>
        </p:spPr>
      </p:pic>
      <p:sp>
        <p:nvSpPr>
          <p:cNvPr id="8" name="Title 7"/>
          <p:cNvSpPr>
            <a:spLocks noGrp="1"/>
          </p:cNvSpPr>
          <p:nvPr>
            <p:ph type="title" hasCustomPrompt="1"/>
          </p:nvPr>
        </p:nvSpPr>
        <p:spPr>
          <a:xfrm>
            <a:off x="0" y="428604"/>
            <a:ext cx="8229600" cy="500066"/>
          </a:xfrm>
        </p:spPr>
        <p:txBody>
          <a:bodyPr>
            <a:noAutofit/>
          </a:bodyPr>
          <a:lstStyle>
            <a:lvl1pPr>
              <a:defRPr sz="2800"/>
            </a:lvl1pPr>
          </a:lstStyle>
          <a:p>
            <a:r>
              <a:rPr lang="hr-HR" dirty="0" smtClean="0"/>
              <a:t>naslov</a:t>
            </a:r>
            <a:endParaRPr lang="en-US" dirty="0"/>
          </a:p>
        </p:txBody>
      </p:sp>
      <p:sp>
        <p:nvSpPr>
          <p:cNvPr id="10" name="Content Placeholder 9"/>
          <p:cNvSpPr>
            <a:spLocks noGrp="1"/>
          </p:cNvSpPr>
          <p:nvPr>
            <p:ph sz="quarter" idx="10" hasCustomPrompt="1"/>
          </p:nvPr>
        </p:nvSpPr>
        <p:spPr>
          <a:xfrm>
            <a:off x="214283" y="1143000"/>
            <a:ext cx="8715406" cy="4929206"/>
          </a:xfrm>
        </p:spPr>
        <p:txBody>
          <a:bodyPr/>
          <a:lstStyle>
            <a:lvl1pPr>
              <a:defRPr/>
            </a:lvl1pPr>
          </a:lstStyle>
          <a:p>
            <a:pPr lvl="0"/>
            <a:r>
              <a:rPr lang="hr-HR" dirty="0" smtClean="0"/>
              <a:t>sadrzaj</a:t>
            </a:r>
            <a:endParaRPr lang="en-US" dirty="0" smtClean="0"/>
          </a:p>
        </p:txBody>
      </p:sp>
    </p:spTree>
    <p:extLst>
      <p:ext uri="{BB962C8B-B14F-4D97-AF65-F5344CB8AC3E}">
        <p14:creationId xmlns:p14="http://schemas.microsoft.com/office/powerpoint/2010/main" val="328392640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30_Section Header">
    <p:spTree>
      <p:nvGrpSpPr>
        <p:cNvPr id="1" name=""/>
        <p:cNvGrpSpPr/>
        <p:nvPr/>
      </p:nvGrpSpPr>
      <p:grpSpPr>
        <a:xfrm>
          <a:off x="0" y="0"/>
          <a:ext cx="0" cy="0"/>
          <a:chOff x="0" y="0"/>
          <a:chExt cx="0" cy="0"/>
        </a:xfrm>
      </p:grpSpPr>
      <p:pic>
        <p:nvPicPr>
          <p:cNvPr id="11" name="Picture 10" descr="template mcf 3 verzija 3 c.jpg"/>
          <p:cNvPicPr>
            <a:picLocks noChangeAspect="1"/>
          </p:cNvPicPr>
          <p:nvPr userDrawn="1"/>
        </p:nvPicPr>
        <p:blipFill>
          <a:blip r:embed="rId2"/>
          <a:stretch>
            <a:fillRect/>
          </a:stretch>
        </p:blipFill>
        <p:spPr>
          <a:xfrm>
            <a:off x="0" y="-3040"/>
            <a:ext cx="9144000" cy="6864080"/>
          </a:xfrm>
          <a:prstGeom prst="rect">
            <a:avLst/>
          </a:prstGeom>
        </p:spPr>
      </p:pic>
      <p:sp>
        <p:nvSpPr>
          <p:cNvPr id="8" name="Title 7"/>
          <p:cNvSpPr>
            <a:spLocks noGrp="1"/>
          </p:cNvSpPr>
          <p:nvPr>
            <p:ph type="title" hasCustomPrompt="1"/>
          </p:nvPr>
        </p:nvSpPr>
        <p:spPr>
          <a:xfrm>
            <a:off x="0" y="428604"/>
            <a:ext cx="8229600" cy="500066"/>
          </a:xfrm>
        </p:spPr>
        <p:txBody>
          <a:bodyPr>
            <a:noAutofit/>
          </a:bodyPr>
          <a:lstStyle>
            <a:lvl1pPr>
              <a:defRPr sz="2800"/>
            </a:lvl1pPr>
          </a:lstStyle>
          <a:p>
            <a:r>
              <a:rPr lang="hr-HR" dirty="0" smtClean="0"/>
              <a:t>naslov</a:t>
            </a:r>
            <a:endParaRPr lang="en-US" dirty="0"/>
          </a:p>
        </p:txBody>
      </p:sp>
      <p:sp>
        <p:nvSpPr>
          <p:cNvPr id="10" name="Content Placeholder 9"/>
          <p:cNvSpPr>
            <a:spLocks noGrp="1"/>
          </p:cNvSpPr>
          <p:nvPr>
            <p:ph sz="quarter" idx="10" hasCustomPrompt="1"/>
          </p:nvPr>
        </p:nvSpPr>
        <p:spPr>
          <a:xfrm>
            <a:off x="214283" y="1143000"/>
            <a:ext cx="8715406" cy="4929206"/>
          </a:xfrm>
        </p:spPr>
        <p:txBody>
          <a:bodyPr/>
          <a:lstStyle>
            <a:lvl1pPr>
              <a:defRPr/>
            </a:lvl1pPr>
          </a:lstStyle>
          <a:p>
            <a:pPr lvl="0"/>
            <a:r>
              <a:rPr lang="hr-HR" dirty="0" smtClean="0"/>
              <a:t>sadrzaj</a:t>
            </a:r>
            <a:endParaRPr lang="en-US" dirty="0" smtClean="0"/>
          </a:p>
        </p:txBody>
      </p:sp>
    </p:spTree>
    <p:extLst>
      <p:ext uri="{BB962C8B-B14F-4D97-AF65-F5344CB8AC3E}">
        <p14:creationId xmlns:p14="http://schemas.microsoft.com/office/powerpoint/2010/main" val="381981050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31_Section Header">
    <p:spTree>
      <p:nvGrpSpPr>
        <p:cNvPr id="1" name=""/>
        <p:cNvGrpSpPr/>
        <p:nvPr/>
      </p:nvGrpSpPr>
      <p:grpSpPr>
        <a:xfrm>
          <a:off x="0" y="0"/>
          <a:ext cx="0" cy="0"/>
          <a:chOff x="0" y="0"/>
          <a:chExt cx="0" cy="0"/>
        </a:xfrm>
      </p:grpSpPr>
      <p:pic>
        <p:nvPicPr>
          <p:cNvPr id="11" name="Picture 10" descr="template mcf 3 verzija 3 c.jpg"/>
          <p:cNvPicPr>
            <a:picLocks noChangeAspect="1"/>
          </p:cNvPicPr>
          <p:nvPr userDrawn="1"/>
        </p:nvPicPr>
        <p:blipFill>
          <a:blip r:embed="rId2"/>
          <a:stretch>
            <a:fillRect/>
          </a:stretch>
        </p:blipFill>
        <p:spPr>
          <a:xfrm>
            <a:off x="0" y="-3040"/>
            <a:ext cx="9144000" cy="6864080"/>
          </a:xfrm>
          <a:prstGeom prst="rect">
            <a:avLst/>
          </a:prstGeom>
        </p:spPr>
      </p:pic>
      <p:sp>
        <p:nvSpPr>
          <p:cNvPr id="8" name="Title 7"/>
          <p:cNvSpPr>
            <a:spLocks noGrp="1"/>
          </p:cNvSpPr>
          <p:nvPr>
            <p:ph type="title" hasCustomPrompt="1"/>
          </p:nvPr>
        </p:nvSpPr>
        <p:spPr>
          <a:xfrm>
            <a:off x="0" y="428604"/>
            <a:ext cx="8229600" cy="500066"/>
          </a:xfrm>
        </p:spPr>
        <p:txBody>
          <a:bodyPr>
            <a:noAutofit/>
          </a:bodyPr>
          <a:lstStyle>
            <a:lvl1pPr>
              <a:defRPr sz="2800"/>
            </a:lvl1pPr>
          </a:lstStyle>
          <a:p>
            <a:r>
              <a:rPr lang="hr-HR" dirty="0" smtClean="0"/>
              <a:t>naslov</a:t>
            </a:r>
            <a:endParaRPr lang="en-US" dirty="0"/>
          </a:p>
        </p:txBody>
      </p:sp>
      <p:sp>
        <p:nvSpPr>
          <p:cNvPr id="10" name="Content Placeholder 9"/>
          <p:cNvSpPr>
            <a:spLocks noGrp="1"/>
          </p:cNvSpPr>
          <p:nvPr>
            <p:ph sz="quarter" idx="10" hasCustomPrompt="1"/>
          </p:nvPr>
        </p:nvSpPr>
        <p:spPr>
          <a:xfrm>
            <a:off x="214283" y="1143000"/>
            <a:ext cx="8715406" cy="4929206"/>
          </a:xfrm>
        </p:spPr>
        <p:txBody>
          <a:bodyPr/>
          <a:lstStyle>
            <a:lvl1pPr>
              <a:defRPr/>
            </a:lvl1pPr>
          </a:lstStyle>
          <a:p>
            <a:pPr lvl="0"/>
            <a:r>
              <a:rPr lang="hr-HR" dirty="0" smtClean="0"/>
              <a:t>sadrzaj</a:t>
            </a:r>
            <a:endParaRPr lang="en-US" dirty="0" smtClean="0"/>
          </a:p>
        </p:txBody>
      </p:sp>
    </p:spTree>
    <p:extLst>
      <p:ext uri="{BB962C8B-B14F-4D97-AF65-F5344CB8AC3E}">
        <p14:creationId xmlns:p14="http://schemas.microsoft.com/office/powerpoint/2010/main" val="188011277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32_Section Header">
    <p:spTree>
      <p:nvGrpSpPr>
        <p:cNvPr id="1" name=""/>
        <p:cNvGrpSpPr/>
        <p:nvPr/>
      </p:nvGrpSpPr>
      <p:grpSpPr>
        <a:xfrm>
          <a:off x="0" y="0"/>
          <a:ext cx="0" cy="0"/>
          <a:chOff x="0" y="0"/>
          <a:chExt cx="0" cy="0"/>
        </a:xfrm>
      </p:grpSpPr>
      <p:pic>
        <p:nvPicPr>
          <p:cNvPr id="11" name="Picture 10" descr="template mcf 3 verzija 3 c.jpg"/>
          <p:cNvPicPr>
            <a:picLocks noChangeAspect="1"/>
          </p:cNvPicPr>
          <p:nvPr userDrawn="1"/>
        </p:nvPicPr>
        <p:blipFill>
          <a:blip r:embed="rId2"/>
          <a:stretch>
            <a:fillRect/>
          </a:stretch>
        </p:blipFill>
        <p:spPr>
          <a:xfrm>
            <a:off x="0" y="-3040"/>
            <a:ext cx="9144000" cy="6864080"/>
          </a:xfrm>
          <a:prstGeom prst="rect">
            <a:avLst/>
          </a:prstGeom>
        </p:spPr>
      </p:pic>
      <p:sp>
        <p:nvSpPr>
          <p:cNvPr id="8" name="Title 7"/>
          <p:cNvSpPr>
            <a:spLocks noGrp="1"/>
          </p:cNvSpPr>
          <p:nvPr>
            <p:ph type="title" hasCustomPrompt="1"/>
          </p:nvPr>
        </p:nvSpPr>
        <p:spPr>
          <a:xfrm>
            <a:off x="0" y="428604"/>
            <a:ext cx="8229600" cy="500066"/>
          </a:xfrm>
        </p:spPr>
        <p:txBody>
          <a:bodyPr>
            <a:noAutofit/>
          </a:bodyPr>
          <a:lstStyle>
            <a:lvl1pPr>
              <a:defRPr sz="2800"/>
            </a:lvl1pPr>
          </a:lstStyle>
          <a:p>
            <a:r>
              <a:rPr lang="hr-HR" dirty="0" smtClean="0"/>
              <a:t>naslov</a:t>
            </a:r>
            <a:endParaRPr lang="en-US" dirty="0"/>
          </a:p>
        </p:txBody>
      </p:sp>
      <p:sp>
        <p:nvSpPr>
          <p:cNvPr id="10" name="Content Placeholder 9"/>
          <p:cNvSpPr>
            <a:spLocks noGrp="1"/>
          </p:cNvSpPr>
          <p:nvPr>
            <p:ph sz="quarter" idx="10" hasCustomPrompt="1"/>
          </p:nvPr>
        </p:nvSpPr>
        <p:spPr>
          <a:xfrm>
            <a:off x="214283" y="1143000"/>
            <a:ext cx="8715406" cy="4929206"/>
          </a:xfrm>
        </p:spPr>
        <p:txBody>
          <a:bodyPr/>
          <a:lstStyle>
            <a:lvl1pPr>
              <a:defRPr/>
            </a:lvl1pPr>
          </a:lstStyle>
          <a:p>
            <a:pPr lvl="0"/>
            <a:r>
              <a:rPr lang="hr-HR" dirty="0" smtClean="0"/>
              <a:t>sadrzaj</a:t>
            </a:r>
            <a:endParaRPr lang="en-US" dirty="0" smtClean="0"/>
          </a:p>
        </p:txBody>
      </p:sp>
    </p:spTree>
    <p:extLst>
      <p:ext uri="{BB962C8B-B14F-4D97-AF65-F5344CB8AC3E}">
        <p14:creationId xmlns:p14="http://schemas.microsoft.com/office/powerpoint/2010/main" val="109829839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33_Section Header">
    <p:spTree>
      <p:nvGrpSpPr>
        <p:cNvPr id="1" name=""/>
        <p:cNvGrpSpPr/>
        <p:nvPr/>
      </p:nvGrpSpPr>
      <p:grpSpPr>
        <a:xfrm>
          <a:off x="0" y="0"/>
          <a:ext cx="0" cy="0"/>
          <a:chOff x="0" y="0"/>
          <a:chExt cx="0" cy="0"/>
        </a:xfrm>
      </p:grpSpPr>
      <p:pic>
        <p:nvPicPr>
          <p:cNvPr id="11" name="Picture 10" descr="template mcf 3 verzija 3 c.jpg"/>
          <p:cNvPicPr>
            <a:picLocks noChangeAspect="1"/>
          </p:cNvPicPr>
          <p:nvPr userDrawn="1"/>
        </p:nvPicPr>
        <p:blipFill>
          <a:blip r:embed="rId2"/>
          <a:stretch>
            <a:fillRect/>
          </a:stretch>
        </p:blipFill>
        <p:spPr>
          <a:xfrm>
            <a:off x="0" y="-3040"/>
            <a:ext cx="9144000" cy="6864080"/>
          </a:xfrm>
          <a:prstGeom prst="rect">
            <a:avLst/>
          </a:prstGeom>
        </p:spPr>
      </p:pic>
      <p:sp>
        <p:nvSpPr>
          <p:cNvPr id="8" name="Title 7"/>
          <p:cNvSpPr>
            <a:spLocks noGrp="1"/>
          </p:cNvSpPr>
          <p:nvPr>
            <p:ph type="title" hasCustomPrompt="1"/>
          </p:nvPr>
        </p:nvSpPr>
        <p:spPr>
          <a:xfrm>
            <a:off x="0" y="428604"/>
            <a:ext cx="8229600" cy="500066"/>
          </a:xfrm>
        </p:spPr>
        <p:txBody>
          <a:bodyPr>
            <a:noAutofit/>
          </a:bodyPr>
          <a:lstStyle>
            <a:lvl1pPr>
              <a:defRPr sz="2800"/>
            </a:lvl1pPr>
          </a:lstStyle>
          <a:p>
            <a:r>
              <a:rPr lang="hr-HR" dirty="0" smtClean="0"/>
              <a:t>naslov</a:t>
            </a:r>
            <a:endParaRPr lang="en-US" dirty="0"/>
          </a:p>
        </p:txBody>
      </p:sp>
      <p:sp>
        <p:nvSpPr>
          <p:cNvPr id="10" name="Content Placeholder 9"/>
          <p:cNvSpPr>
            <a:spLocks noGrp="1"/>
          </p:cNvSpPr>
          <p:nvPr>
            <p:ph sz="quarter" idx="10" hasCustomPrompt="1"/>
          </p:nvPr>
        </p:nvSpPr>
        <p:spPr>
          <a:xfrm>
            <a:off x="214283" y="1143000"/>
            <a:ext cx="8715406" cy="4929206"/>
          </a:xfrm>
        </p:spPr>
        <p:txBody>
          <a:bodyPr/>
          <a:lstStyle>
            <a:lvl1pPr>
              <a:defRPr/>
            </a:lvl1pPr>
          </a:lstStyle>
          <a:p>
            <a:pPr lvl="0"/>
            <a:r>
              <a:rPr lang="hr-HR" dirty="0" smtClean="0"/>
              <a:t>sadrzaj</a:t>
            </a:r>
            <a:endParaRPr lang="en-US" dirty="0" smtClean="0"/>
          </a:p>
        </p:txBody>
      </p:sp>
    </p:spTree>
    <p:extLst>
      <p:ext uri="{BB962C8B-B14F-4D97-AF65-F5344CB8AC3E}">
        <p14:creationId xmlns:p14="http://schemas.microsoft.com/office/powerpoint/2010/main" val="131820698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34_Section Header">
    <p:spTree>
      <p:nvGrpSpPr>
        <p:cNvPr id="1" name=""/>
        <p:cNvGrpSpPr/>
        <p:nvPr/>
      </p:nvGrpSpPr>
      <p:grpSpPr>
        <a:xfrm>
          <a:off x="0" y="0"/>
          <a:ext cx="0" cy="0"/>
          <a:chOff x="0" y="0"/>
          <a:chExt cx="0" cy="0"/>
        </a:xfrm>
      </p:grpSpPr>
      <p:pic>
        <p:nvPicPr>
          <p:cNvPr id="11" name="Picture 10" descr="template mcf 3 verzija 3 c.jpg"/>
          <p:cNvPicPr>
            <a:picLocks noChangeAspect="1"/>
          </p:cNvPicPr>
          <p:nvPr userDrawn="1"/>
        </p:nvPicPr>
        <p:blipFill>
          <a:blip r:embed="rId2"/>
          <a:stretch>
            <a:fillRect/>
          </a:stretch>
        </p:blipFill>
        <p:spPr>
          <a:xfrm>
            <a:off x="0" y="-3040"/>
            <a:ext cx="9144000" cy="6864080"/>
          </a:xfrm>
          <a:prstGeom prst="rect">
            <a:avLst/>
          </a:prstGeom>
        </p:spPr>
      </p:pic>
      <p:sp>
        <p:nvSpPr>
          <p:cNvPr id="8" name="Title 7"/>
          <p:cNvSpPr>
            <a:spLocks noGrp="1"/>
          </p:cNvSpPr>
          <p:nvPr>
            <p:ph type="title" hasCustomPrompt="1"/>
          </p:nvPr>
        </p:nvSpPr>
        <p:spPr>
          <a:xfrm>
            <a:off x="0" y="428604"/>
            <a:ext cx="8229600" cy="500066"/>
          </a:xfrm>
        </p:spPr>
        <p:txBody>
          <a:bodyPr>
            <a:noAutofit/>
          </a:bodyPr>
          <a:lstStyle>
            <a:lvl1pPr>
              <a:defRPr sz="2800"/>
            </a:lvl1pPr>
          </a:lstStyle>
          <a:p>
            <a:r>
              <a:rPr lang="hr-HR" dirty="0" smtClean="0"/>
              <a:t>naslov</a:t>
            </a:r>
            <a:endParaRPr lang="en-US" dirty="0"/>
          </a:p>
        </p:txBody>
      </p:sp>
      <p:sp>
        <p:nvSpPr>
          <p:cNvPr id="10" name="Content Placeholder 9"/>
          <p:cNvSpPr>
            <a:spLocks noGrp="1"/>
          </p:cNvSpPr>
          <p:nvPr>
            <p:ph sz="quarter" idx="10" hasCustomPrompt="1"/>
          </p:nvPr>
        </p:nvSpPr>
        <p:spPr>
          <a:xfrm>
            <a:off x="214283" y="1143000"/>
            <a:ext cx="8715406" cy="4929206"/>
          </a:xfrm>
        </p:spPr>
        <p:txBody>
          <a:bodyPr/>
          <a:lstStyle>
            <a:lvl1pPr>
              <a:defRPr/>
            </a:lvl1pPr>
          </a:lstStyle>
          <a:p>
            <a:pPr lvl="0"/>
            <a:r>
              <a:rPr lang="hr-HR" dirty="0" smtClean="0"/>
              <a:t>sadrzaj</a:t>
            </a:r>
            <a:endParaRPr lang="en-US" dirty="0" smtClean="0"/>
          </a:p>
        </p:txBody>
      </p:sp>
    </p:spTree>
    <p:extLst>
      <p:ext uri="{BB962C8B-B14F-4D97-AF65-F5344CB8AC3E}">
        <p14:creationId xmlns:p14="http://schemas.microsoft.com/office/powerpoint/2010/main" val="273739605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35_Section Header">
    <p:spTree>
      <p:nvGrpSpPr>
        <p:cNvPr id="1" name=""/>
        <p:cNvGrpSpPr/>
        <p:nvPr/>
      </p:nvGrpSpPr>
      <p:grpSpPr>
        <a:xfrm>
          <a:off x="0" y="0"/>
          <a:ext cx="0" cy="0"/>
          <a:chOff x="0" y="0"/>
          <a:chExt cx="0" cy="0"/>
        </a:xfrm>
      </p:grpSpPr>
      <p:pic>
        <p:nvPicPr>
          <p:cNvPr id="11" name="Picture 10" descr="template mcf 3 verzija 3 c.jpg"/>
          <p:cNvPicPr>
            <a:picLocks noChangeAspect="1"/>
          </p:cNvPicPr>
          <p:nvPr userDrawn="1"/>
        </p:nvPicPr>
        <p:blipFill>
          <a:blip r:embed="rId2"/>
          <a:stretch>
            <a:fillRect/>
          </a:stretch>
        </p:blipFill>
        <p:spPr>
          <a:xfrm>
            <a:off x="0" y="-3040"/>
            <a:ext cx="9144000" cy="6864080"/>
          </a:xfrm>
          <a:prstGeom prst="rect">
            <a:avLst/>
          </a:prstGeom>
        </p:spPr>
      </p:pic>
      <p:sp>
        <p:nvSpPr>
          <p:cNvPr id="8" name="Title 7"/>
          <p:cNvSpPr>
            <a:spLocks noGrp="1"/>
          </p:cNvSpPr>
          <p:nvPr>
            <p:ph type="title" hasCustomPrompt="1"/>
          </p:nvPr>
        </p:nvSpPr>
        <p:spPr>
          <a:xfrm>
            <a:off x="0" y="428604"/>
            <a:ext cx="8229600" cy="500066"/>
          </a:xfrm>
        </p:spPr>
        <p:txBody>
          <a:bodyPr>
            <a:noAutofit/>
          </a:bodyPr>
          <a:lstStyle>
            <a:lvl1pPr>
              <a:defRPr sz="2800"/>
            </a:lvl1pPr>
          </a:lstStyle>
          <a:p>
            <a:r>
              <a:rPr lang="hr-HR" dirty="0" smtClean="0"/>
              <a:t>naslov</a:t>
            </a:r>
            <a:endParaRPr lang="en-US" dirty="0"/>
          </a:p>
        </p:txBody>
      </p:sp>
      <p:sp>
        <p:nvSpPr>
          <p:cNvPr id="10" name="Content Placeholder 9"/>
          <p:cNvSpPr>
            <a:spLocks noGrp="1"/>
          </p:cNvSpPr>
          <p:nvPr>
            <p:ph sz="quarter" idx="10" hasCustomPrompt="1"/>
          </p:nvPr>
        </p:nvSpPr>
        <p:spPr>
          <a:xfrm>
            <a:off x="214283" y="1143000"/>
            <a:ext cx="8715406" cy="4929206"/>
          </a:xfrm>
        </p:spPr>
        <p:txBody>
          <a:bodyPr/>
          <a:lstStyle>
            <a:lvl1pPr>
              <a:defRPr/>
            </a:lvl1pPr>
          </a:lstStyle>
          <a:p>
            <a:pPr lvl="0"/>
            <a:r>
              <a:rPr lang="hr-HR" dirty="0" smtClean="0"/>
              <a:t>sadrzaj</a:t>
            </a:r>
            <a:endParaRPr lang="en-US" dirty="0" smtClean="0"/>
          </a:p>
        </p:txBody>
      </p:sp>
    </p:spTree>
    <p:extLst>
      <p:ext uri="{BB962C8B-B14F-4D97-AF65-F5344CB8AC3E}">
        <p14:creationId xmlns:p14="http://schemas.microsoft.com/office/powerpoint/2010/main" val="403283362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36_Section Header">
    <p:spTree>
      <p:nvGrpSpPr>
        <p:cNvPr id="1" name=""/>
        <p:cNvGrpSpPr/>
        <p:nvPr/>
      </p:nvGrpSpPr>
      <p:grpSpPr>
        <a:xfrm>
          <a:off x="0" y="0"/>
          <a:ext cx="0" cy="0"/>
          <a:chOff x="0" y="0"/>
          <a:chExt cx="0" cy="0"/>
        </a:xfrm>
      </p:grpSpPr>
      <p:pic>
        <p:nvPicPr>
          <p:cNvPr id="11" name="Picture 10" descr="template mcf 3 verzija 3 c.jpg"/>
          <p:cNvPicPr>
            <a:picLocks noChangeAspect="1"/>
          </p:cNvPicPr>
          <p:nvPr userDrawn="1"/>
        </p:nvPicPr>
        <p:blipFill>
          <a:blip r:embed="rId2"/>
          <a:stretch>
            <a:fillRect/>
          </a:stretch>
        </p:blipFill>
        <p:spPr>
          <a:xfrm>
            <a:off x="0" y="-3040"/>
            <a:ext cx="9144000" cy="6864080"/>
          </a:xfrm>
          <a:prstGeom prst="rect">
            <a:avLst/>
          </a:prstGeom>
        </p:spPr>
      </p:pic>
      <p:sp>
        <p:nvSpPr>
          <p:cNvPr id="8" name="Title 7"/>
          <p:cNvSpPr>
            <a:spLocks noGrp="1"/>
          </p:cNvSpPr>
          <p:nvPr>
            <p:ph type="title" hasCustomPrompt="1"/>
          </p:nvPr>
        </p:nvSpPr>
        <p:spPr>
          <a:xfrm>
            <a:off x="0" y="428604"/>
            <a:ext cx="8229600" cy="500066"/>
          </a:xfrm>
        </p:spPr>
        <p:txBody>
          <a:bodyPr>
            <a:noAutofit/>
          </a:bodyPr>
          <a:lstStyle>
            <a:lvl1pPr>
              <a:defRPr sz="2800"/>
            </a:lvl1pPr>
          </a:lstStyle>
          <a:p>
            <a:r>
              <a:rPr lang="hr-HR" dirty="0" smtClean="0"/>
              <a:t>naslov</a:t>
            </a:r>
            <a:endParaRPr lang="en-US" dirty="0"/>
          </a:p>
        </p:txBody>
      </p:sp>
      <p:sp>
        <p:nvSpPr>
          <p:cNvPr id="10" name="Content Placeholder 9"/>
          <p:cNvSpPr>
            <a:spLocks noGrp="1"/>
          </p:cNvSpPr>
          <p:nvPr>
            <p:ph sz="quarter" idx="10" hasCustomPrompt="1"/>
          </p:nvPr>
        </p:nvSpPr>
        <p:spPr>
          <a:xfrm>
            <a:off x="214283" y="1143000"/>
            <a:ext cx="8715406" cy="4929206"/>
          </a:xfrm>
        </p:spPr>
        <p:txBody>
          <a:bodyPr/>
          <a:lstStyle>
            <a:lvl1pPr>
              <a:defRPr/>
            </a:lvl1pPr>
          </a:lstStyle>
          <a:p>
            <a:pPr lvl="0"/>
            <a:r>
              <a:rPr lang="hr-HR" dirty="0" smtClean="0"/>
              <a:t>sadrzaj</a:t>
            </a:r>
            <a:endParaRPr lang="en-US" dirty="0" smtClean="0"/>
          </a:p>
        </p:txBody>
      </p:sp>
    </p:spTree>
    <p:extLst>
      <p:ext uri="{BB962C8B-B14F-4D97-AF65-F5344CB8AC3E}">
        <p14:creationId xmlns:p14="http://schemas.microsoft.com/office/powerpoint/2010/main" val="321394884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37_Section Header">
    <p:spTree>
      <p:nvGrpSpPr>
        <p:cNvPr id="1" name=""/>
        <p:cNvGrpSpPr/>
        <p:nvPr/>
      </p:nvGrpSpPr>
      <p:grpSpPr>
        <a:xfrm>
          <a:off x="0" y="0"/>
          <a:ext cx="0" cy="0"/>
          <a:chOff x="0" y="0"/>
          <a:chExt cx="0" cy="0"/>
        </a:xfrm>
      </p:grpSpPr>
      <p:pic>
        <p:nvPicPr>
          <p:cNvPr id="11" name="Picture 10" descr="template mcf 3 verzija 3 c.jpg"/>
          <p:cNvPicPr>
            <a:picLocks noChangeAspect="1"/>
          </p:cNvPicPr>
          <p:nvPr userDrawn="1"/>
        </p:nvPicPr>
        <p:blipFill>
          <a:blip r:embed="rId2"/>
          <a:stretch>
            <a:fillRect/>
          </a:stretch>
        </p:blipFill>
        <p:spPr>
          <a:xfrm>
            <a:off x="0" y="-3040"/>
            <a:ext cx="9144000" cy="6864080"/>
          </a:xfrm>
          <a:prstGeom prst="rect">
            <a:avLst/>
          </a:prstGeom>
        </p:spPr>
      </p:pic>
      <p:sp>
        <p:nvSpPr>
          <p:cNvPr id="8" name="Title 7"/>
          <p:cNvSpPr>
            <a:spLocks noGrp="1"/>
          </p:cNvSpPr>
          <p:nvPr>
            <p:ph type="title" hasCustomPrompt="1"/>
          </p:nvPr>
        </p:nvSpPr>
        <p:spPr>
          <a:xfrm>
            <a:off x="0" y="428604"/>
            <a:ext cx="8229600" cy="500066"/>
          </a:xfrm>
        </p:spPr>
        <p:txBody>
          <a:bodyPr>
            <a:noAutofit/>
          </a:bodyPr>
          <a:lstStyle>
            <a:lvl1pPr>
              <a:defRPr sz="2800"/>
            </a:lvl1pPr>
          </a:lstStyle>
          <a:p>
            <a:r>
              <a:rPr lang="hr-HR" dirty="0" smtClean="0"/>
              <a:t>naslov</a:t>
            </a:r>
            <a:endParaRPr lang="en-US" dirty="0"/>
          </a:p>
        </p:txBody>
      </p:sp>
      <p:sp>
        <p:nvSpPr>
          <p:cNvPr id="10" name="Content Placeholder 9"/>
          <p:cNvSpPr>
            <a:spLocks noGrp="1"/>
          </p:cNvSpPr>
          <p:nvPr>
            <p:ph sz="quarter" idx="10" hasCustomPrompt="1"/>
          </p:nvPr>
        </p:nvSpPr>
        <p:spPr>
          <a:xfrm>
            <a:off x="214283" y="1143000"/>
            <a:ext cx="8715406" cy="4929206"/>
          </a:xfrm>
        </p:spPr>
        <p:txBody>
          <a:bodyPr/>
          <a:lstStyle>
            <a:lvl1pPr>
              <a:defRPr/>
            </a:lvl1pPr>
          </a:lstStyle>
          <a:p>
            <a:pPr lvl="0"/>
            <a:r>
              <a:rPr lang="hr-HR" dirty="0" smtClean="0"/>
              <a:t>sadrzaj</a:t>
            </a:r>
            <a:endParaRPr lang="en-US" dirty="0" smtClean="0"/>
          </a:p>
        </p:txBody>
      </p:sp>
    </p:spTree>
    <p:extLst>
      <p:ext uri="{BB962C8B-B14F-4D97-AF65-F5344CB8AC3E}">
        <p14:creationId xmlns:p14="http://schemas.microsoft.com/office/powerpoint/2010/main" val="157085096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38_Section Header">
    <p:spTree>
      <p:nvGrpSpPr>
        <p:cNvPr id="1" name=""/>
        <p:cNvGrpSpPr/>
        <p:nvPr/>
      </p:nvGrpSpPr>
      <p:grpSpPr>
        <a:xfrm>
          <a:off x="0" y="0"/>
          <a:ext cx="0" cy="0"/>
          <a:chOff x="0" y="0"/>
          <a:chExt cx="0" cy="0"/>
        </a:xfrm>
      </p:grpSpPr>
      <p:pic>
        <p:nvPicPr>
          <p:cNvPr id="11" name="Picture 10" descr="template mcf 3 verzija 3 c.jpg"/>
          <p:cNvPicPr>
            <a:picLocks noChangeAspect="1"/>
          </p:cNvPicPr>
          <p:nvPr userDrawn="1"/>
        </p:nvPicPr>
        <p:blipFill>
          <a:blip r:embed="rId2"/>
          <a:stretch>
            <a:fillRect/>
          </a:stretch>
        </p:blipFill>
        <p:spPr>
          <a:xfrm>
            <a:off x="0" y="-3040"/>
            <a:ext cx="9144000" cy="6864080"/>
          </a:xfrm>
          <a:prstGeom prst="rect">
            <a:avLst/>
          </a:prstGeom>
        </p:spPr>
      </p:pic>
      <p:sp>
        <p:nvSpPr>
          <p:cNvPr id="8" name="Title 7"/>
          <p:cNvSpPr>
            <a:spLocks noGrp="1"/>
          </p:cNvSpPr>
          <p:nvPr>
            <p:ph type="title" hasCustomPrompt="1"/>
          </p:nvPr>
        </p:nvSpPr>
        <p:spPr>
          <a:xfrm>
            <a:off x="0" y="428604"/>
            <a:ext cx="8229600" cy="500066"/>
          </a:xfrm>
        </p:spPr>
        <p:txBody>
          <a:bodyPr>
            <a:noAutofit/>
          </a:bodyPr>
          <a:lstStyle>
            <a:lvl1pPr>
              <a:defRPr sz="2800"/>
            </a:lvl1pPr>
          </a:lstStyle>
          <a:p>
            <a:r>
              <a:rPr lang="hr-HR" dirty="0" smtClean="0"/>
              <a:t>naslov</a:t>
            </a:r>
            <a:endParaRPr lang="en-US" dirty="0"/>
          </a:p>
        </p:txBody>
      </p:sp>
      <p:sp>
        <p:nvSpPr>
          <p:cNvPr id="10" name="Content Placeholder 9"/>
          <p:cNvSpPr>
            <a:spLocks noGrp="1"/>
          </p:cNvSpPr>
          <p:nvPr>
            <p:ph sz="quarter" idx="10" hasCustomPrompt="1"/>
          </p:nvPr>
        </p:nvSpPr>
        <p:spPr>
          <a:xfrm>
            <a:off x="214283" y="1143000"/>
            <a:ext cx="8715406" cy="4929206"/>
          </a:xfrm>
        </p:spPr>
        <p:txBody>
          <a:bodyPr/>
          <a:lstStyle>
            <a:lvl1pPr>
              <a:defRPr/>
            </a:lvl1pPr>
          </a:lstStyle>
          <a:p>
            <a:pPr lvl="0"/>
            <a:r>
              <a:rPr lang="hr-HR" dirty="0" smtClean="0"/>
              <a:t>sadrzaj</a:t>
            </a:r>
            <a:endParaRPr lang="en-US" dirty="0" smtClean="0"/>
          </a:p>
        </p:txBody>
      </p:sp>
    </p:spTree>
    <p:extLst>
      <p:ext uri="{BB962C8B-B14F-4D97-AF65-F5344CB8AC3E}">
        <p14:creationId xmlns:p14="http://schemas.microsoft.com/office/powerpoint/2010/main" val="24609369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3FC531A4-F385-4138-914F-D23A95EF18B6}" type="datetimeFigureOut">
              <a:rPr lang="en-US" smtClean="0"/>
              <a:t>10/26/16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1315371-B4F2-43C6-A972-F2DFE0151772}" type="slidenum">
              <a:rPr lang="en-US" smtClean="0"/>
              <a:t>‹#›</a:t>
            </a:fld>
            <a:endParaRPr lang="en-US"/>
          </a:p>
        </p:txBody>
      </p:sp>
    </p:spTree>
    <p:extLst>
      <p:ext uri="{BB962C8B-B14F-4D97-AF65-F5344CB8AC3E}">
        <p14:creationId xmlns:p14="http://schemas.microsoft.com/office/powerpoint/2010/main" val="85611975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39_Section Header">
    <p:spTree>
      <p:nvGrpSpPr>
        <p:cNvPr id="1" name=""/>
        <p:cNvGrpSpPr/>
        <p:nvPr/>
      </p:nvGrpSpPr>
      <p:grpSpPr>
        <a:xfrm>
          <a:off x="0" y="0"/>
          <a:ext cx="0" cy="0"/>
          <a:chOff x="0" y="0"/>
          <a:chExt cx="0" cy="0"/>
        </a:xfrm>
      </p:grpSpPr>
      <p:pic>
        <p:nvPicPr>
          <p:cNvPr id="11" name="Picture 10" descr="template mcf 3 verzija 3 c.jpg"/>
          <p:cNvPicPr>
            <a:picLocks noChangeAspect="1"/>
          </p:cNvPicPr>
          <p:nvPr userDrawn="1"/>
        </p:nvPicPr>
        <p:blipFill>
          <a:blip r:embed="rId2"/>
          <a:stretch>
            <a:fillRect/>
          </a:stretch>
        </p:blipFill>
        <p:spPr>
          <a:xfrm>
            <a:off x="0" y="-3040"/>
            <a:ext cx="9144000" cy="6864080"/>
          </a:xfrm>
          <a:prstGeom prst="rect">
            <a:avLst/>
          </a:prstGeom>
        </p:spPr>
      </p:pic>
      <p:sp>
        <p:nvSpPr>
          <p:cNvPr id="8" name="Title 7"/>
          <p:cNvSpPr>
            <a:spLocks noGrp="1"/>
          </p:cNvSpPr>
          <p:nvPr>
            <p:ph type="title" hasCustomPrompt="1"/>
          </p:nvPr>
        </p:nvSpPr>
        <p:spPr>
          <a:xfrm>
            <a:off x="0" y="428604"/>
            <a:ext cx="8229600" cy="500066"/>
          </a:xfrm>
        </p:spPr>
        <p:txBody>
          <a:bodyPr>
            <a:noAutofit/>
          </a:bodyPr>
          <a:lstStyle>
            <a:lvl1pPr>
              <a:defRPr sz="2800"/>
            </a:lvl1pPr>
          </a:lstStyle>
          <a:p>
            <a:r>
              <a:rPr lang="hr-HR" dirty="0" smtClean="0"/>
              <a:t>naslov</a:t>
            </a:r>
            <a:endParaRPr lang="en-US" dirty="0"/>
          </a:p>
        </p:txBody>
      </p:sp>
      <p:sp>
        <p:nvSpPr>
          <p:cNvPr id="10" name="Content Placeholder 9"/>
          <p:cNvSpPr>
            <a:spLocks noGrp="1"/>
          </p:cNvSpPr>
          <p:nvPr>
            <p:ph sz="quarter" idx="10" hasCustomPrompt="1"/>
          </p:nvPr>
        </p:nvSpPr>
        <p:spPr>
          <a:xfrm>
            <a:off x="214283" y="1143000"/>
            <a:ext cx="8715406" cy="4929206"/>
          </a:xfrm>
        </p:spPr>
        <p:txBody>
          <a:bodyPr/>
          <a:lstStyle>
            <a:lvl1pPr>
              <a:defRPr/>
            </a:lvl1pPr>
          </a:lstStyle>
          <a:p>
            <a:pPr lvl="0"/>
            <a:r>
              <a:rPr lang="hr-HR" dirty="0" smtClean="0"/>
              <a:t>sadrzaj</a:t>
            </a:r>
            <a:endParaRPr lang="en-US" dirty="0" smtClean="0"/>
          </a:p>
        </p:txBody>
      </p:sp>
    </p:spTree>
    <p:extLst>
      <p:ext uri="{BB962C8B-B14F-4D97-AF65-F5344CB8AC3E}">
        <p14:creationId xmlns:p14="http://schemas.microsoft.com/office/powerpoint/2010/main" val="141865080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40_Section Header">
    <p:spTree>
      <p:nvGrpSpPr>
        <p:cNvPr id="1" name=""/>
        <p:cNvGrpSpPr/>
        <p:nvPr/>
      </p:nvGrpSpPr>
      <p:grpSpPr>
        <a:xfrm>
          <a:off x="0" y="0"/>
          <a:ext cx="0" cy="0"/>
          <a:chOff x="0" y="0"/>
          <a:chExt cx="0" cy="0"/>
        </a:xfrm>
      </p:grpSpPr>
      <p:pic>
        <p:nvPicPr>
          <p:cNvPr id="11" name="Picture 10" descr="template mcf 3 verzija 3 c.jpg"/>
          <p:cNvPicPr>
            <a:picLocks noChangeAspect="1"/>
          </p:cNvPicPr>
          <p:nvPr userDrawn="1"/>
        </p:nvPicPr>
        <p:blipFill>
          <a:blip r:embed="rId2"/>
          <a:stretch>
            <a:fillRect/>
          </a:stretch>
        </p:blipFill>
        <p:spPr>
          <a:xfrm>
            <a:off x="0" y="-3040"/>
            <a:ext cx="9144000" cy="6864080"/>
          </a:xfrm>
          <a:prstGeom prst="rect">
            <a:avLst/>
          </a:prstGeom>
        </p:spPr>
      </p:pic>
      <p:sp>
        <p:nvSpPr>
          <p:cNvPr id="8" name="Title 7"/>
          <p:cNvSpPr>
            <a:spLocks noGrp="1"/>
          </p:cNvSpPr>
          <p:nvPr>
            <p:ph type="title" hasCustomPrompt="1"/>
          </p:nvPr>
        </p:nvSpPr>
        <p:spPr>
          <a:xfrm>
            <a:off x="0" y="428604"/>
            <a:ext cx="8229600" cy="500066"/>
          </a:xfrm>
        </p:spPr>
        <p:txBody>
          <a:bodyPr>
            <a:noAutofit/>
          </a:bodyPr>
          <a:lstStyle>
            <a:lvl1pPr>
              <a:defRPr sz="2800"/>
            </a:lvl1pPr>
          </a:lstStyle>
          <a:p>
            <a:r>
              <a:rPr lang="hr-HR" dirty="0" smtClean="0"/>
              <a:t>naslov</a:t>
            </a:r>
            <a:endParaRPr lang="en-US" dirty="0"/>
          </a:p>
        </p:txBody>
      </p:sp>
      <p:sp>
        <p:nvSpPr>
          <p:cNvPr id="10" name="Content Placeholder 9"/>
          <p:cNvSpPr>
            <a:spLocks noGrp="1"/>
          </p:cNvSpPr>
          <p:nvPr>
            <p:ph sz="quarter" idx="10" hasCustomPrompt="1"/>
          </p:nvPr>
        </p:nvSpPr>
        <p:spPr>
          <a:xfrm>
            <a:off x="214283" y="1143000"/>
            <a:ext cx="8715406" cy="4929206"/>
          </a:xfrm>
        </p:spPr>
        <p:txBody>
          <a:bodyPr/>
          <a:lstStyle>
            <a:lvl1pPr>
              <a:defRPr/>
            </a:lvl1pPr>
          </a:lstStyle>
          <a:p>
            <a:pPr lvl="0"/>
            <a:r>
              <a:rPr lang="hr-HR" dirty="0" smtClean="0"/>
              <a:t>sadrzaj</a:t>
            </a:r>
            <a:endParaRPr lang="en-US" dirty="0" smtClean="0"/>
          </a:p>
        </p:txBody>
      </p:sp>
    </p:spTree>
    <p:extLst>
      <p:ext uri="{BB962C8B-B14F-4D97-AF65-F5344CB8AC3E}">
        <p14:creationId xmlns:p14="http://schemas.microsoft.com/office/powerpoint/2010/main" val="334153041"/>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41_Section Header">
    <p:spTree>
      <p:nvGrpSpPr>
        <p:cNvPr id="1" name=""/>
        <p:cNvGrpSpPr/>
        <p:nvPr/>
      </p:nvGrpSpPr>
      <p:grpSpPr>
        <a:xfrm>
          <a:off x="0" y="0"/>
          <a:ext cx="0" cy="0"/>
          <a:chOff x="0" y="0"/>
          <a:chExt cx="0" cy="0"/>
        </a:xfrm>
      </p:grpSpPr>
      <p:pic>
        <p:nvPicPr>
          <p:cNvPr id="11" name="Picture 10" descr="template mcf 3 verzija 3 c.jpg"/>
          <p:cNvPicPr>
            <a:picLocks noChangeAspect="1"/>
          </p:cNvPicPr>
          <p:nvPr userDrawn="1"/>
        </p:nvPicPr>
        <p:blipFill>
          <a:blip r:embed="rId2"/>
          <a:stretch>
            <a:fillRect/>
          </a:stretch>
        </p:blipFill>
        <p:spPr>
          <a:xfrm>
            <a:off x="0" y="-3040"/>
            <a:ext cx="9144000" cy="6864080"/>
          </a:xfrm>
          <a:prstGeom prst="rect">
            <a:avLst/>
          </a:prstGeom>
        </p:spPr>
      </p:pic>
      <p:sp>
        <p:nvSpPr>
          <p:cNvPr id="8" name="Title 7"/>
          <p:cNvSpPr>
            <a:spLocks noGrp="1"/>
          </p:cNvSpPr>
          <p:nvPr>
            <p:ph type="title" hasCustomPrompt="1"/>
          </p:nvPr>
        </p:nvSpPr>
        <p:spPr>
          <a:xfrm>
            <a:off x="0" y="428604"/>
            <a:ext cx="8229600" cy="500066"/>
          </a:xfrm>
        </p:spPr>
        <p:txBody>
          <a:bodyPr>
            <a:noAutofit/>
          </a:bodyPr>
          <a:lstStyle>
            <a:lvl1pPr>
              <a:defRPr sz="2800"/>
            </a:lvl1pPr>
          </a:lstStyle>
          <a:p>
            <a:r>
              <a:rPr lang="hr-HR" dirty="0" smtClean="0"/>
              <a:t>naslov</a:t>
            </a:r>
            <a:endParaRPr lang="en-US" dirty="0"/>
          </a:p>
        </p:txBody>
      </p:sp>
      <p:sp>
        <p:nvSpPr>
          <p:cNvPr id="10" name="Content Placeholder 9"/>
          <p:cNvSpPr>
            <a:spLocks noGrp="1"/>
          </p:cNvSpPr>
          <p:nvPr>
            <p:ph sz="quarter" idx="10" hasCustomPrompt="1"/>
          </p:nvPr>
        </p:nvSpPr>
        <p:spPr>
          <a:xfrm>
            <a:off x="214283" y="1143000"/>
            <a:ext cx="8715406" cy="4929206"/>
          </a:xfrm>
        </p:spPr>
        <p:txBody>
          <a:bodyPr/>
          <a:lstStyle>
            <a:lvl1pPr>
              <a:defRPr/>
            </a:lvl1pPr>
          </a:lstStyle>
          <a:p>
            <a:pPr lvl="0"/>
            <a:r>
              <a:rPr lang="hr-HR" dirty="0" smtClean="0"/>
              <a:t>sadrzaj</a:t>
            </a:r>
            <a:endParaRPr lang="en-US" dirty="0" smtClean="0"/>
          </a:p>
        </p:txBody>
      </p:sp>
    </p:spTree>
    <p:extLst>
      <p:ext uri="{BB962C8B-B14F-4D97-AF65-F5344CB8AC3E}">
        <p14:creationId xmlns:p14="http://schemas.microsoft.com/office/powerpoint/2010/main" val="4217245703"/>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42_Section Header">
    <p:spTree>
      <p:nvGrpSpPr>
        <p:cNvPr id="1" name=""/>
        <p:cNvGrpSpPr/>
        <p:nvPr/>
      </p:nvGrpSpPr>
      <p:grpSpPr>
        <a:xfrm>
          <a:off x="0" y="0"/>
          <a:ext cx="0" cy="0"/>
          <a:chOff x="0" y="0"/>
          <a:chExt cx="0" cy="0"/>
        </a:xfrm>
      </p:grpSpPr>
      <p:pic>
        <p:nvPicPr>
          <p:cNvPr id="11" name="Picture 10" descr="template mcf 3 verzija 3 c.jpg"/>
          <p:cNvPicPr>
            <a:picLocks noChangeAspect="1"/>
          </p:cNvPicPr>
          <p:nvPr userDrawn="1"/>
        </p:nvPicPr>
        <p:blipFill>
          <a:blip r:embed="rId2"/>
          <a:stretch>
            <a:fillRect/>
          </a:stretch>
        </p:blipFill>
        <p:spPr>
          <a:xfrm>
            <a:off x="0" y="-3040"/>
            <a:ext cx="9144000" cy="6864080"/>
          </a:xfrm>
          <a:prstGeom prst="rect">
            <a:avLst/>
          </a:prstGeom>
        </p:spPr>
      </p:pic>
      <p:sp>
        <p:nvSpPr>
          <p:cNvPr id="8" name="Title 7"/>
          <p:cNvSpPr>
            <a:spLocks noGrp="1"/>
          </p:cNvSpPr>
          <p:nvPr>
            <p:ph type="title" hasCustomPrompt="1"/>
          </p:nvPr>
        </p:nvSpPr>
        <p:spPr>
          <a:xfrm>
            <a:off x="0" y="428604"/>
            <a:ext cx="8229600" cy="500066"/>
          </a:xfrm>
        </p:spPr>
        <p:txBody>
          <a:bodyPr>
            <a:noAutofit/>
          </a:bodyPr>
          <a:lstStyle>
            <a:lvl1pPr>
              <a:defRPr sz="2800"/>
            </a:lvl1pPr>
          </a:lstStyle>
          <a:p>
            <a:r>
              <a:rPr lang="hr-HR" dirty="0" smtClean="0"/>
              <a:t>naslov</a:t>
            </a:r>
            <a:endParaRPr lang="en-US" dirty="0"/>
          </a:p>
        </p:txBody>
      </p:sp>
      <p:sp>
        <p:nvSpPr>
          <p:cNvPr id="10" name="Content Placeholder 9"/>
          <p:cNvSpPr>
            <a:spLocks noGrp="1"/>
          </p:cNvSpPr>
          <p:nvPr>
            <p:ph sz="quarter" idx="10" hasCustomPrompt="1"/>
          </p:nvPr>
        </p:nvSpPr>
        <p:spPr>
          <a:xfrm>
            <a:off x="214283" y="1143000"/>
            <a:ext cx="8715406" cy="4929206"/>
          </a:xfrm>
        </p:spPr>
        <p:txBody>
          <a:bodyPr/>
          <a:lstStyle>
            <a:lvl1pPr>
              <a:defRPr/>
            </a:lvl1pPr>
          </a:lstStyle>
          <a:p>
            <a:pPr lvl="0"/>
            <a:r>
              <a:rPr lang="hr-HR" dirty="0" smtClean="0"/>
              <a:t>sadrzaj</a:t>
            </a:r>
            <a:endParaRPr lang="en-US" dirty="0" smtClean="0"/>
          </a:p>
        </p:txBody>
      </p:sp>
    </p:spTree>
    <p:extLst>
      <p:ext uri="{BB962C8B-B14F-4D97-AF65-F5344CB8AC3E}">
        <p14:creationId xmlns:p14="http://schemas.microsoft.com/office/powerpoint/2010/main" val="380526000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43_Section Header">
    <p:spTree>
      <p:nvGrpSpPr>
        <p:cNvPr id="1" name=""/>
        <p:cNvGrpSpPr/>
        <p:nvPr/>
      </p:nvGrpSpPr>
      <p:grpSpPr>
        <a:xfrm>
          <a:off x="0" y="0"/>
          <a:ext cx="0" cy="0"/>
          <a:chOff x="0" y="0"/>
          <a:chExt cx="0" cy="0"/>
        </a:xfrm>
      </p:grpSpPr>
      <p:pic>
        <p:nvPicPr>
          <p:cNvPr id="11" name="Picture 10" descr="template mcf 3 verzija 3 c.jpg"/>
          <p:cNvPicPr>
            <a:picLocks noChangeAspect="1"/>
          </p:cNvPicPr>
          <p:nvPr userDrawn="1"/>
        </p:nvPicPr>
        <p:blipFill>
          <a:blip r:embed="rId2"/>
          <a:stretch>
            <a:fillRect/>
          </a:stretch>
        </p:blipFill>
        <p:spPr>
          <a:xfrm>
            <a:off x="0" y="-3040"/>
            <a:ext cx="9144000" cy="6864080"/>
          </a:xfrm>
          <a:prstGeom prst="rect">
            <a:avLst/>
          </a:prstGeom>
        </p:spPr>
      </p:pic>
      <p:sp>
        <p:nvSpPr>
          <p:cNvPr id="8" name="Title 7"/>
          <p:cNvSpPr>
            <a:spLocks noGrp="1"/>
          </p:cNvSpPr>
          <p:nvPr>
            <p:ph type="title" hasCustomPrompt="1"/>
          </p:nvPr>
        </p:nvSpPr>
        <p:spPr>
          <a:xfrm>
            <a:off x="0" y="428604"/>
            <a:ext cx="8229600" cy="500066"/>
          </a:xfrm>
        </p:spPr>
        <p:txBody>
          <a:bodyPr>
            <a:noAutofit/>
          </a:bodyPr>
          <a:lstStyle>
            <a:lvl1pPr>
              <a:defRPr sz="2800"/>
            </a:lvl1pPr>
          </a:lstStyle>
          <a:p>
            <a:r>
              <a:rPr lang="hr-HR" dirty="0" smtClean="0"/>
              <a:t>naslov</a:t>
            </a:r>
            <a:endParaRPr lang="en-US" dirty="0"/>
          </a:p>
        </p:txBody>
      </p:sp>
      <p:sp>
        <p:nvSpPr>
          <p:cNvPr id="10" name="Content Placeholder 9"/>
          <p:cNvSpPr>
            <a:spLocks noGrp="1"/>
          </p:cNvSpPr>
          <p:nvPr>
            <p:ph sz="quarter" idx="10" hasCustomPrompt="1"/>
          </p:nvPr>
        </p:nvSpPr>
        <p:spPr>
          <a:xfrm>
            <a:off x="214283" y="1143000"/>
            <a:ext cx="8715406" cy="4929206"/>
          </a:xfrm>
        </p:spPr>
        <p:txBody>
          <a:bodyPr/>
          <a:lstStyle>
            <a:lvl1pPr>
              <a:defRPr/>
            </a:lvl1pPr>
          </a:lstStyle>
          <a:p>
            <a:pPr lvl="0"/>
            <a:r>
              <a:rPr lang="hr-HR" dirty="0" smtClean="0"/>
              <a:t>sadrzaj</a:t>
            </a:r>
            <a:endParaRPr lang="en-US" dirty="0" smtClean="0"/>
          </a:p>
        </p:txBody>
      </p:sp>
    </p:spTree>
    <p:extLst>
      <p:ext uri="{BB962C8B-B14F-4D97-AF65-F5344CB8AC3E}">
        <p14:creationId xmlns:p14="http://schemas.microsoft.com/office/powerpoint/2010/main" val="218580736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pic>
        <p:nvPicPr>
          <p:cNvPr id="7" name="Picture 6" descr="template mcf 3 verzija 3 b.jpg"/>
          <p:cNvPicPr>
            <a:picLocks noChangeAspect="1"/>
          </p:cNvPicPr>
          <p:nvPr userDrawn="1"/>
        </p:nvPicPr>
        <p:blipFill>
          <a:blip r:embed="rId2"/>
          <a:stretch>
            <a:fillRect/>
          </a:stretch>
        </p:blipFill>
        <p:spPr>
          <a:xfrm>
            <a:off x="0" y="-3040"/>
            <a:ext cx="9144000" cy="6864080"/>
          </a:xfrm>
          <a:prstGeom prst="rect">
            <a:avLst/>
          </a:prstGeom>
        </p:spPr>
      </p:pic>
      <p:sp>
        <p:nvSpPr>
          <p:cNvPr id="2" name="Title 1"/>
          <p:cNvSpPr>
            <a:spLocks noGrp="1"/>
          </p:cNvSpPr>
          <p:nvPr>
            <p:ph type="title" hasCustomPrompt="1"/>
          </p:nvPr>
        </p:nvSpPr>
        <p:spPr>
          <a:xfrm>
            <a:off x="0" y="1928802"/>
            <a:ext cx="7643834" cy="928686"/>
          </a:xfrm>
        </p:spPr>
        <p:txBody>
          <a:bodyPr/>
          <a:lstStyle>
            <a:lvl1pPr>
              <a:defRPr baseline="0"/>
            </a:lvl1pPr>
          </a:lstStyle>
          <a:p>
            <a:r>
              <a:rPr lang="hr-HR" dirty="0" smtClean="0"/>
              <a:t>Podnaslov i naslov poglavlja</a:t>
            </a:r>
            <a:endParaRPr lang="en-US" dirty="0"/>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template orange 5 new a1..jpg"/>
          <p:cNvPicPr>
            <a:picLocks noChangeAspect="1"/>
          </p:cNvPicPr>
          <p:nvPr userDrawn="1"/>
        </p:nvPicPr>
        <p:blipFill>
          <a:blip r:embed="rId2"/>
          <a:stretch>
            <a:fillRect/>
          </a:stretch>
        </p:blipFill>
        <p:spPr>
          <a:xfrm>
            <a:off x="0" y="-3040"/>
            <a:ext cx="9144000" cy="6864080"/>
          </a:xfrm>
          <a:prstGeom prst="rect">
            <a:avLst/>
          </a:prstGeom>
        </p:spPr>
      </p:pic>
      <p:sp>
        <p:nvSpPr>
          <p:cNvPr id="2" name="Title 1"/>
          <p:cNvSpPr>
            <a:spLocks noGrp="1"/>
          </p:cNvSpPr>
          <p:nvPr>
            <p:ph type="ctrTitle" hasCustomPrompt="1"/>
          </p:nvPr>
        </p:nvSpPr>
        <p:spPr>
          <a:xfrm>
            <a:off x="3200400" y="990600"/>
            <a:ext cx="5715000" cy="1981200"/>
          </a:xfrm>
        </p:spPr>
        <p:txBody>
          <a:bodyPr/>
          <a:lstStyle>
            <a:lvl1pPr>
              <a:defRPr/>
            </a:lvl1pPr>
          </a:lstStyle>
          <a:p>
            <a:r>
              <a:rPr lang="en-US" dirty="0" err="1" smtClean="0"/>
              <a:t>naslov</a:t>
            </a:r>
            <a:endParaRPr lang="en-US" dirty="0"/>
          </a:p>
        </p:txBody>
      </p:sp>
      <p:sp>
        <p:nvSpPr>
          <p:cNvPr id="3" name="Subtitle 2"/>
          <p:cNvSpPr>
            <a:spLocks noGrp="1"/>
          </p:cNvSpPr>
          <p:nvPr>
            <p:ph type="subTitle" idx="1" hasCustomPrompt="1"/>
          </p:nvPr>
        </p:nvSpPr>
        <p:spPr>
          <a:xfrm>
            <a:off x="3200400" y="3124200"/>
            <a:ext cx="5715000" cy="7620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err="1" smtClean="0"/>
              <a:t>Autor</a:t>
            </a:r>
            <a:r>
              <a:rPr lang="en-US" dirty="0" smtClean="0"/>
              <a:t> </a:t>
            </a:r>
            <a:r>
              <a:rPr lang="en-US" dirty="0" err="1" smtClean="0"/>
              <a:t>prezentacije</a:t>
            </a:r>
            <a:endParaRPr lang="en-US" dirty="0"/>
          </a:p>
        </p:txBody>
      </p:sp>
    </p:spTree>
    <p:extLst>
      <p:ext uri="{BB962C8B-B14F-4D97-AF65-F5344CB8AC3E}">
        <p14:creationId xmlns:p14="http://schemas.microsoft.com/office/powerpoint/2010/main" val="293361750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7" name="Picture 6" descr="template orange 5 new a2.jpg"/>
          <p:cNvPicPr>
            <a:picLocks noChangeAspect="1"/>
          </p:cNvPicPr>
          <p:nvPr userDrawn="1"/>
        </p:nvPicPr>
        <p:blipFill>
          <a:blip r:embed="rId2"/>
          <a:stretch>
            <a:fillRect/>
          </a:stretch>
        </p:blipFill>
        <p:spPr>
          <a:xfrm>
            <a:off x="0" y="-3040"/>
            <a:ext cx="9144000" cy="6864080"/>
          </a:xfrm>
          <a:prstGeom prst="rect">
            <a:avLst/>
          </a:prstGeom>
        </p:spPr>
      </p:pic>
      <p:sp>
        <p:nvSpPr>
          <p:cNvPr id="3" name="Text Placeholder 2"/>
          <p:cNvSpPr>
            <a:spLocks noGrp="1"/>
          </p:cNvSpPr>
          <p:nvPr>
            <p:ph type="body" idx="1" hasCustomPrompt="1"/>
          </p:nvPr>
        </p:nvSpPr>
        <p:spPr>
          <a:xfrm>
            <a:off x="152400" y="1981199"/>
            <a:ext cx="7543800" cy="838201"/>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err="1" smtClean="0"/>
              <a:t>Podnaslov</a:t>
            </a:r>
            <a:r>
              <a:rPr lang="en-US" dirty="0" smtClean="0"/>
              <a:t> I </a:t>
            </a:r>
            <a:r>
              <a:rPr lang="en-US" dirty="0" err="1" smtClean="0"/>
              <a:t>naslov</a:t>
            </a:r>
            <a:r>
              <a:rPr lang="en-US" dirty="0" smtClean="0"/>
              <a:t> </a:t>
            </a:r>
            <a:r>
              <a:rPr lang="en-US" dirty="0" err="1" smtClean="0"/>
              <a:t>poglavlja</a:t>
            </a:r>
            <a:endParaRPr lang="en-US" dirty="0" smtClean="0"/>
          </a:p>
        </p:txBody>
      </p:sp>
    </p:spTree>
    <p:extLst>
      <p:ext uri="{BB962C8B-B14F-4D97-AF65-F5344CB8AC3E}">
        <p14:creationId xmlns:p14="http://schemas.microsoft.com/office/powerpoint/2010/main" val="4001752712"/>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template orange 5 new a3.jpg"/>
          <p:cNvPicPr>
            <a:picLocks noChangeAspect="1"/>
          </p:cNvPicPr>
          <p:nvPr userDrawn="1"/>
        </p:nvPicPr>
        <p:blipFill>
          <a:blip r:embed="rId2"/>
          <a:stretch>
            <a:fillRect/>
          </a:stretch>
        </p:blipFill>
        <p:spPr>
          <a:xfrm>
            <a:off x="0" y="-3040"/>
            <a:ext cx="9144000" cy="6864080"/>
          </a:xfrm>
          <a:prstGeom prst="rect">
            <a:avLst/>
          </a:prstGeom>
        </p:spPr>
      </p:pic>
      <p:sp>
        <p:nvSpPr>
          <p:cNvPr id="2" name="Title 1"/>
          <p:cNvSpPr>
            <a:spLocks noGrp="1"/>
          </p:cNvSpPr>
          <p:nvPr>
            <p:ph type="title" hasCustomPrompt="1"/>
          </p:nvPr>
        </p:nvSpPr>
        <p:spPr>
          <a:xfrm>
            <a:off x="228600" y="457200"/>
            <a:ext cx="7696200" cy="457200"/>
          </a:xfrm>
        </p:spPr>
        <p:txBody>
          <a:bodyPr/>
          <a:lstStyle>
            <a:lvl1pPr>
              <a:defRPr/>
            </a:lvl1pPr>
          </a:lstStyle>
          <a:p>
            <a:r>
              <a:rPr lang="en-US" dirty="0" err="1" smtClean="0"/>
              <a:t>naslov</a:t>
            </a:r>
            <a:endParaRPr lang="en-US" dirty="0"/>
          </a:p>
        </p:txBody>
      </p:sp>
      <p:sp>
        <p:nvSpPr>
          <p:cNvPr id="3" name="Content Placeholder 2"/>
          <p:cNvSpPr>
            <a:spLocks noGrp="1"/>
          </p:cNvSpPr>
          <p:nvPr>
            <p:ph idx="1" hasCustomPrompt="1"/>
          </p:nvPr>
        </p:nvSpPr>
        <p:spPr>
          <a:xfrm>
            <a:off x="228600" y="1295400"/>
            <a:ext cx="8686800" cy="4830763"/>
          </a:xfrm>
        </p:spPr>
        <p:txBody>
          <a:bodyPr/>
          <a:lstStyle>
            <a:lvl1pPr>
              <a:defRPr/>
            </a:lvl1pPr>
          </a:lstStyle>
          <a:p>
            <a:pPr lvl="0"/>
            <a:r>
              <a:rPr lang="en-US" dirty="0" err="1" smtClean="0"/>
              <a:t>sadržaj</a:t>
            </a:r>
            <a:endParaRPr lang="en-US" dirty="0"/>
          </a:p>
        </p:txBody>
      </p:sp>
    </p:spTree>
    <p:extLst>
      <p:ext uri="{BB962C8B-B14F-4D97-AF65-F5344CB8AC3E}">
        <p14:creationId xmlns:p14="http://schemas.microsoft.com/office/powerpoint/2010/main" val="136260923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0B77CCE8-5834-4F40-ABB1-86AF4EB59455}" type="datetimeFigureOut">
              <a:rPr lang="en-US" smtClean="0">
                <a:solidFill>
                  <a:prstClr val="black">
                    <a:tint val="75000"/>
                  </a:prstClr>
                </a:solidFill>
              </a:rPr>
              <a:pPr/>
              <a:t>10/26/16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54756EF3-ECE2-46A3-8A60-395FF89A87F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793533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FC531A4-F385-4138-914F-D23A95EF18B6}" type="datetimeFigureOut">
              <a:rPr lang="en-US" smtClean="0"/>
              <a:t>10/26/16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1315371-B4F2-43C6-A972-F2DFE0151772}" type="slidenum">
              <a:rPr lang="en-US" smtClean="0"/>
              <a:t>‹#›</a:t>
            </a:fld>
            <a:endParaRPr lang="en-US"/>
          </a:p>
        </p:txBody>
      </p:sp>
    </p:spTree>
    <p:extLst>
      <p:ext uri="{BB962C8B-B14F-4D97-AF65-F5344CB8AC3E}">
        <p14:creationId xmlns:p14="http://schemas.microsoft.com/office/powerpoint/2010/main" val="2624747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0B77CCE8-5834-4F40-ABB1-86AF4EB59455}" type="datetimeFigureOut">
              <a:rPr lang="en-US" smtClean="0">
                <a:solidFill>
                  <a:prstClr val="black">
                    <a:tint val="75000"/>
                  </a:prstClr>
                </a:solidFill>
              </a:rPr>
              <a:pPr/>
              <a:t>10/26/16</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54756EF3-ECE2-46A3-8A60-395FF89A87F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985294483"/>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0B77CCE8-5834-4F40-ABB1-86AF4EB59455}" type="datetimeFigureOut">
              <a:rPr lang="en-US" smtClean="0">
                <a:solidFill>
                  <a:prstClr val="black">
                    <a:tint val="75000"/>
                  </a:prstClr>
                </a:solidFill>
              </a:rPr>
              <a:pPr/>
              <a:t>10/26/16</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54756EF3-ECE2-46A3-8A60-395FF89A87F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043191202"/>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B77CCE8-5834-4F40-ABB1-86AF4EB59455}" type="datetimeFigureOut">
              <a:rPr lang="en-US" smtClean="0">
                <a:solidFill>
                  <a:prstClr val="black">
                    <a:tint val="75000"/>
                  </a:prstClr>
                </a:solidFill>
              </a:rPr>
              <a:pPr/>
              <a:t>10/26/16</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54756EF3-ECE2-46A3-8A60-395FF89A87F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583533078"/>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B77CCE8-5834-4F40-ABB1-86AF4EB59455}" type="datetimeFigureOut">
              <a:rPr lang="en-US" smtClean="0">
                <a:solidFill>
                  <a:prstClr val="black">
                    <a:tint val="75000"/>
                  </a:prstClr>
                </a:solidFill>
              </a:rPr>
              <a:pPr/>
              <a:t>10/26/16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54756EF3-ECE2-46A3-8A60-395FF89A87F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217752675"/>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B77CCE8-5834-4F40-ABB1-86AF4EB59455}" type="datetimeFigureOut">
              <a:rPr lang="en-US" smtClean="0">
                <a:solidFill>
                  <a:prstClr val="black">
                    <a:tint val="75000"/>
                  </a:prstClr>
                </a:solidFill>
              </a:rPr>
              <a:pPr/>
              <a:t>10/26/16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54756EF3-ECE2-46A3-8A60-395FF89A87F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959246643"/>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B77CCE8-5834-4F40-ABB1-86AF4EB59455}" type="datetimeFigureOut">
              <a:rPr lang="en-US" smtClean="0">
                <a:solidFill>
                  <a:prstClr val="black">
                    <a:tint val="75000"/>
                  </a:prstClr>
                </a:solidFill>
              </a:rPr>
              <a:pPr/>
              <a:t>10/26/16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54756EF3-ECE2-46A3-8A60-395FF89A87F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261380559"/>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B77CCE8-5834-4F40-ABB1-86AF4EB59455}" type="datetimeFigureOut">
              <a:rPr lang="en-US" smtClean="0">
                <a:solidFill>
                  <a:prstClr val="black">
                    <a:tint val="75000"/>
                  </a:prstClr>
                </a:solidFill>
              </a:rPr>
              <a:pPr/>
              <a:t>10/26/16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54756EF3-ECE2-46A3-8A60-395FF89A87F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5663583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FC531A4-F385-4138-914F-D23A95EF18B6}" type="datetimeFigureOut">
              <a:rPr lang="en-US" smtClean="0"/>
              <a:t>10/26/16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1315371-B4F2-43C6-A972-F2DFE0151772}" type="slidenum">
              <a:rPr lang="en-US" smtClean="0"/>
              <a:t>‹#›</a:t>
            </a:fld>
            <a:endParaRPr lang="en-US"/>
          </a:p>
        </p:txBody>
      </p:sp>
    </p:spTree>
    <p:extLst>
      <p:ext uri="{BB962C8B-B14F-4D97-AF65-F5344CB8AC3E}">
        <p14:creationId xmlns:p14="http://schemas.microsoft.com/office/powerpoint/2010/main" val="18243262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FC531A4-F385-4138-914F-D23A95EF18B6}" type="datetimeFigureOut">
              <a:rPr lang="en-US" smtClean="0"/>
              <a:t>10/26/16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1315371-B4F2-43C6-A972-F2DFE0151772}" type="slidenum">
              <a:rPr lang="en-US" smtClean="0"/>
              <a:t>‹#›</a:t>
            </a:fld>
            <a:endParaRPr lang="en-US"/>
          </a:p>
        </p:txBody>
      </p:sp>
    </p:spTree>
    <p:extLst>
      <p:ext uri="{BB962C8B-B14F-4D97-AF65-F5344CB8AC3E}">
        <p14:creationId xmlns:p14="http://schemas.microsoft.com/office/powerpoint/2010/main" val="36044858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FC531A4-F385-4138-914F-D23A95EF18B6}" type="datetimeFigureOut">
              <a:rPr lang="en-US" smtClean="0"/>
              <a:t>10/26/16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1315371-B4F2-43C6-A972-F2DFE0151772}" type="slidenum">
              <a:rPr lang="en-US" smtClean="0"/>
              <a:t>‹#›</a:t>
            </a:fld>
            <a:endParaRPr lang="en-US"/>
          </a:p>
        </p:txBody>
      </p:sp>
    </p:spTree>
    <p:extLst>
      <p:ext uri="{BB962C8B-B14F-4D97-AF65-F5344CB8AC3E}">
        <p14:creationId xmlns:p14="http://schemas.microsoft.com/office/powerpoint/2010/main" val="2139318548"/>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50" Type="http://schemas.openxmlformats.org/officeDocument/2006/relationships/slideLayout" Target="../slideLayouts/slideLayout50.xml"/><Relationship Id="rId51" Type="http://schemas.openxmlformats.org/officeDocument/2006/relationships/slideLayout" Target="../slideLayouts/slideLayout51.xml"/><Relationship Id="rId52" Type="http://schemas.openxmlformats.org/officeDocument/2006/relationships/slideLayout" Target="../slideLayouts/slideLayout52.xml"/><Relationship Id="rId53" Type="http://schemas.openxmlformats.org/officeDocument/2006/relationships/slideLayout" Target="../slideLayouts/slideLayout53.xml"/><Relationship Id="rId54" Type="http://schemas.openxmlformats.org/officeDocument/2006/relationships/slideLayout" Target="../slideLayouts/slideLayout54.xml"/><Relationship Id="rId55" Type="http://schemas.openxmlformats.org/officeDocument/2006/relationships/slideLayout" Target="../slideLayouts/slideLayout55.xml"/><Relationship Id="rId56" Type="http://schemas.openxmlformats.org/officeDocument/2006/relationships/theme" Target="../theme/theme1.xml"/><Relationship Id="rId40" Type="http://schemas.openxmlformats.org/officeDocument/2006/relationships/slideLayout" Target="../slideLayouts/slideLayout40.xml"/><Relationship Id="rId41" Type="http://schemas.openxmlformats.org/officeDocument/2006/relationships/slideLayout" Target="../slideLayouts/slideLayout41.xml"/><Relationship Id="rId42" Type="http://schemas.openxmlformats.org/officeDocument/2006/relationships/slideLayout" Target="../slideLayouts/slideLayout42.xml"/><Relationship Id="rId43" Type="http://schemas.openxmlformats.org/officeDocument/2006/relationships/slideLayout" Target="../slideLayouts/slideLayout43.xml"/><Relationship Id="rId44" Type="http://schemas.openxmlformats.org/officeDocument/2006/relationships/slideLayout" Target="../slideLayouts/slideLayout44.xml"/><Relationship Id="rId45" Type="http://schemas.openxmlformats.org/officeDocument/2006/relationships/slideLayout" Target="../slideLayouts/slideLayout45.xml"/><Relationship Id="rId46" Type="http://schemas.openxmlformats.org/officeDocument/2006/relationships/slideLayout" Target="../slideLayouts/slideLayout46.xml"/><Relationship Id="rId47" Type="http://schemas.openxmlformats.org/officeDocument/2006/relationships/slideLayout" Target="../slideLayouts/slideLayout47.xml"/><Relationship Id="rId48" Type="http://schemas.openxmlformats.org/officeDocument/2006/relationships/slideLayout" Target="../slideLayouts/slideLayout48.xml"/><Relationship Id="rId49" Type="http://schemas.openxmlformats.org/officeDocument/2006/relationships/slideLayout" Target="../slideLayouts/slideLayout4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30" Type="http://schemas.openxmlformats.org/officeDocument/2006/relationships/slideLayout" Target="../slideLayouts/slideLayout30.xml"/><Relationship Id="rId31" Type="http://schemas.openxmlformats.org/officeDocument/2006/relationships/slideLayout" Target="../slideLayouts/slideLayout31.xml"/><Relationship Id="rId32" Type="http://schemas.openxmlformats.org/officeDocument/2006/relationships/slideLayout" Target="../slideLayouts/slideLayout32.xml"/><Relationship Id="rId33" Type="http://schemas.openxmlformats.org/officeDocument/2006/relationships/slideLayout" Target="../slideLayouts/slideLayout33.xml"/><Relationship Id="rId34" Type="http://schemas.openxmlformats.org/officeDocument/2006/relationships/slideLayout" Target="../slideLayouts/slideLayout34.xml"/><Relationship Id="rId35" Type="http://schemas.openxmlformats.org/officeDocument/2006/relationships/slideLayout" Target="../slideLayouts/slideLayout35.xml"/><Relationship Id="rId36" Type="http://schemas.openxmlformats.org/officeDocument/2006/relationships/slideLayout" Target="../slideLayouts/slideLayout36.xml"/><Relationship Id="rId37" Type="http://schemas.openxmlformats.org/officeDocument/2006/relationships/slideLayout" Target="../slideLayouts/slideLayout37.xml"/><Relationship Id="rId38" Type="http://schemas.openxmlformats.org/officeDocument/2006/relationships/slideLayout" Target="../slideLayouts/slideLayout38.xml"/><Relationship Id="rId39" Type="http://schemas.openxmlformats.org/officeDocument/2006/relationships/slideLayout" Target="../slideLayouts/slideLayout3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66.xml"/><Relationship Id="rId12" Type="http://schemas.openxmlformats.org/officeDocument/2006/relationships/theme" Target="../theme/theme2.xml"/><Relationship Id="rId1" Type="http://schemas.openxmlformats.org/officeDocument/2006/relationships/slideLayout" Target="../slideLayouts/slideLayout56.xml"/><Relationship Id="rId2" Type="http://schemas.openxmlformats.org/officeDocument/2006/relationships/slideLayout" Target="../slideLayouts/slideLayout57.xml"/><Relationship Id="rId3" Type="http://schemas.openxmlformats.org/officeDocument/2006/relationships/slideLayout" Target="../slideLayouts/slideLayout58.xml"/><Relationship Id="rId4" Type="http://schemas.openxmlformats.org/officeDocument/2006/relationships/slideLayout" Target="../slideLayouts/slideLayout59.xml"/><Relationship Id="rId5" Type="http://schemas.openxmlformats.org/officeDocument/2006/relationships/slideLayout" Target="../slideLayouts/slideLayout60.xml"/><Relationship Id="rId6" Type="http://schemas.openxmlformats.org/officeDocument/2006/relationships/slideLayout" Target="../slideLayouts/slideLayout61.xml"/><Relationship Id="rId7" Type="http://schemas.openxmlformats.org/officeDocument/2006/relationships/slideLayout" Target="../slideLayouts/slideLayout62.xml"/><Relationship Id="rId8" Type="http://schemas.openxmlformats.org/officeDocument/2006/relationships/slideLayout" Target="../slideLayouts/slideLayout63.xml"/><Relationship Id="rId9" Type="http://schemas.openxmlformats.org/officeDocument/2006/relationships/slideLayout" Target="../slideLayouts/slideLayout64.xml"/><Relationship Id="rId10" Type="http://schemas.openxmlformats.org/officeDocument/2006/relationships/slideLayout" Target="../slideLayouts/slideLayout6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FC531A4-F385-4138-914F-D23A95EF18B6}" type="datetimeFigureOut">
              <a:rPr lang="en-US" smtClean="0"/>
              <a:t>10/26/16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1315371-B4F2-43C6-A972-F2DFE0151772}" type="slidenum">
              <a:rPr lang="en-US" smtClean="0"/>
              <a:t>‹#›</a:t>
            </a:fld>
            <a:endParaRPr lang="en-US"/>
          </a:p>
        </p:txBody>
      </p:sp>
    </p:spTree>
    <p:extLst>
      <p:ext uri="{BB962C8B-B14F-4D97-AF65-F5344CB8AC3E}">
        <p14:creationId xmlns:p14="http://schemas.microsoft.com/office/powerpoint/2010/main" val="207814863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 id="2147483707" r:id="rId47"/>
    <p:sldLayoutId id="2147483708" r:id="rId48"/>
    <p:sldLayoutId id="2147483709" r:id="rId49"/>
    <p:sldLayoutId id="2147483710" r:id="rId50"/>
    <p:sldLayoutId id="2147483711" r:id="rId51"/>
    <p:sldLayoutId id="2147483712" r:id="rId52"/>
    <p:sldLayoutId id="2147483713" r:id="rId53"/>
    <p:sldLayoutId id="2147483714" r:id="rId54"/>
    <p:sldLayoutId id="2147483650" r:id="rId55"/>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B77CCE8-5834-4F40-ABB1-86AF4EB59455}" type="datetimeFigureOut">
              <a:rPr lang="en-US" smtClean="0">
                <a:solidFill>
                  <a:prstClr val="black">
                    <a:tint val="75000"/>
                  </a:prstClr>
                </a:solidFill>
              </a:rPr>
              <a:pPr/>
              <a:t>10/26/16</a:t>
            </a:fld>
            <a:endParaRPr lang="en-US">
              <a:solidFill>
                <a:prstClr val="black">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4756EF3-ECE2-46A3-8A60-395FF89A87F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573359300"/>
      </p:ext>
    </p:extLst>
  </p:cSld>
  <p:clrMap bg1="lt1" tx1="dk1" bg2="lt2" tx2="dk2" accent1="accent1" accent2="accent2" accent3="accent3" accent4="accent4" accent5="accent5" accent6="accent6" hlink="hlink" folHlink="folHlink"/>
  <p:sldLayoutIdLst>
    <p:sldLayoutId id="2147483716" r:id="rId1"/>
    <p:sldLayoutId id="2147483717" r:id="rId2"/>
    <p:sldLayoutId id="2147483718" r:id="rId3"/>
    <p:sldLayoutId id="2147483719" r:id="rId4"/>
    <p:sldLayoutId id="2147483720" r:id="rId5"/>
    <p:sldLayoutId id="2147483721" r:id="rId6"/>
    <p:sldLayoutId id="2147483722" r:id="rId7"/>
    <p:sldLayoutId id="2147483723" r:id="rId8"/>
    <p:sldLayoutId id="2147483724" r:id="rId9"/>
    <p:sldLayoutId id="2147483725" r:id="rId10"/>
    <p:sldLayoutId id="2147483726"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6.png"/><Relationship Id="rId3"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21.png"/><Relationship Id="rId1" Type="http://schemas.openxmlformats.org/officeDocument/2006/relationships/slideLayout" Target="../slideLayouts/slideLayout3.xml"/><Relationship Id="rId2" Type="http://schemas.openxmlformats.org/officeDocument/2006/relationships/image" Target="../media/image1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3.tif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1" Type="http://schemas.openxmlformats.org/officeDocument/2006/relationships/slideLayout" Target="../slideLayouts/slideLayout3.xml"/><Relationship Id="rId2" Type="http://schemas.openxmlformats.org/officeDocument/2006/relationships/image" Target="../media/image2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0.png"/><Relationship Id="rId6" Type="http://schemas.openxmlformats.org/officeDocument/2006/relationships/image" Target="../media/image11.png"/><Relationship Id="rId7" Type="http://schemas.openxmlformats.org/officeDocument/2006/relationships/image" Target="../media/image12.png"/><Relationship Id="rId1" Type="http://schemas.openxmlformats.org/officeDocument/2006/relationships/slideLayout" Target="../slideLayouts/slideLayout3.xml"/><Relationship Id="rId2" Type="http://schemas.openxmlformats.org/officeDocument/2006/relationships/image" Target="../media/image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0.tif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1.tif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33.png"/><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5.em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6.png"/><Relationship Id="rId3" Type="http://schemas.openxmlformats.org/officeDocument/2006/relationships/image" Target="../media/image3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39.png"/><Relationship Id="rId4" Type="http://schemas.openxmlformats.org/officeDocument/2006/relationships/image" Target="../media/image40.png"/><Relationship Id="rId1" Type="http://schemas.openxmlformats.org/officeDocument/2006/relationships/slideLayout" Target="../slideLayouts/slideLayout3.xml"/><Relationship Id="rId2" Type="http://schemas.openxmlformats.org/officeDocument/2006/relationships/image" Target="../media/image3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s://github.com/hartmannfj/data-analysis-lab" TargetMode="External"/><Relationship Id="rId3" Type="http://schemas.openxmlformats.org/officeDocument/2006/relationships/image" Target="../media/image4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3.png"/><Relationship Id="rId3" Type="http://schemas.openxmlformats.org/officeDocument/2006/relationships/image" Target="../media/image1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Automated data analysis for high-dimensional cytometry experiments</a:t>
            </a:r>
          </a:p>
        </p:txBody>
      </p:sp>
      <p:sp>
        <p:nvSpPr>
          <p:cNvPr id="3" name="Subtitle 2"/>
          <p:cNvSpPr>
            <a:spLocks noGrp="1"/>
          </p:cNvSpPr>
          <p:nvPr>
            <p:ph type="subTitle" idx="1"/>
          </p:nvPr>
        </p:nvSpPr>
        <p:spPr/>
        <p:txBody>
          <a:bodyPr>
            <a:normAutofit/>
          </a:bodyPr>
          <a:lstStyle/>
          <a:p>
            <a:r>
              <a:rPr lang="en-US" dirty="0"/>
              <a:t>Felix J. Hartmann</a:t>
            </a:r>
          </a:p>
        </p:txBody>
      </p:sp>
    </p:spTree>
    <p:extLst>
      <p:ext uri="{BB962C8B-B14F-4D97-AF65-F5344CB8AC3E}">
        <p14:creationId xmlns:p14="http://schemas.microsoft.com/office/powerpoint/2010/main" val="420716865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Bead normalization</a:t>
            </a:r>
          </a:p>
        </p:txBody>
      </p:sp>
      <p:pic>
        <p:nvPicPr>
          <p:cNvPr id="4" name="Content Placeholder 3"/>
          <p:cNvPicPr>
            <a:picLocks noGrp="1" noChangeAspect="1"/>
          </p:cNvPicPr>
          <p:nvPr>
            <p:ph idx="1"/>
          </p:nvPr>
        </p:nvPicPr>
        <p:blipFill>
          <a:blip r:embed="rId2"/>
          <a:stretch>
            <a:fillRect/>
          </a:stretch>
        </p:blipFill>
        <p:spPr>
          <a:xfrm>
            <a:off x="228600" y="1700808"/>
            <a:ext cx="4648687" cy="3312368"/>
          </a:xfrm>
          <a:prstGeom prst="rect">
            <a:avLst/>
          </a:prstGeom>
        </p:spPr>
      </p:pic>
      <p:sp>
        <p:nvSpPr>
          <p:cNvPr id="5" name="Rectangle 4"/>
          <p:cNvSpPr/>
          <p:nvPr/>
        </p:nvSpPr>
        <p:spPr>
          <a:xfrm>
            <a:off x="4775110" y="4929688"/>
            <a:ext cx="4572000" cy="769441"/>
          </a:xfrm>
          <a:prstGeom prst="rect">
            <a:avLst/>
          </a:prstGeom>
        </p:spPr>
        <p:txBody>
          <a:bodyPr>
            <a:spAutoFit/>
          </a:bodyPr>
          <a:lstStyle/>
          <a:p>
            <a:r>
              <a:rPr lang="en-US" sz="1100">
                <a:latin typeface="Arial" charset="0"/>
                <a:ea typeface="Arial" charset="0"/>
                <a:cs typeface="Arial" charset="0"/>
              </a:rPr>
              <a:t>R. Finck, E. F. Simonds, A. Jager, S. Krishnaswamy, K. Sachs, W. Fantl, D. Pe’er, G. P. Nolan, S. C. Bendall, Normalization of mass cytometry data with bead standards., </a:t>
            </a:r>
            <a:r>
              <a:rPr lang="en-US" sz="1100" b="1">
                <a:latin typeface="Arial" charset="0"/>
                <a:ea typeface="Arial" charset="0"/>
                <a:cs typeface="Arial" charset="0"/>
              </a:rPr>
              <a:t>Cytometry. A </a:t>
            </a:r>
            <a:r>
              <a:rPr lang="en-US" sz="1100">
                <a:latin typeface="Arial" charset="0"/>
                <a:ea typeface="Arial" charset="0"/>
                <a:cs typeface="Arial" charset="0"/>
              </a:rPr>
              <a:t>83, 483–94 (2013).</a:t>
            </a:r>
          </a:p>
        </p:txBody>
      </p:sp>
      <p:pic>
        <p:nvPicPr>
          <p:cNvPr id="6" name="Picture 5"/>
          <p:cNvPicPr>
            <a:picLocks noChangeAspect="1"/>
          </p:cNvPicPr>
          <p:nvPr/>
        </p:nvPicPr>
        <p:blipFill rotWithShape="1">
          <a:blip r:embed="rId3"/>
          <a:srcRect r="14701"/>
          <a:stretch/>
        </p:blipFill>
        <p:spPr>
          <a:xfrm>
            <a:off x="4877287" y="1722339"/>
            <a:ext cx="4022739" cy="1708992"/>
          </a:xfrm>
          <a:prstGeom prst="rect">
            <a:avLst/>
          </a:prstGeom>
        </p:spPr>
      </p:pic>
    </p:spTree>
    <p:extLst>
      <p:ext uri="{BB962C8B-B14F-4D97-AF65-F5344CB8AC3E}">
        <p14:creationId xmlns:p14="http://schemas.microsoft.com/office/powerpoint/2010/main" val="1464092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Channel-specific normalization</a:t>
            </a:r>
          </a:p>
        </p:txBody>
      </p:sp>
      <p:sp>
        <p:nvSpPr>
          <p:cNvPr id="3" name="Content Placeholder 2"/>
          <p:cNvSpPr>
            <a:spLocks noGrp="1"/>
          </p:cNvSpPr>
          <p:nvPr>
            <p:ph idx="1"/>
          </p:nvPr>
        </p:nvSpPr>
        <p:spPr>
          <a:xfrm>
            <a:off x="539552" y="1295400"/>
            <a:ext cx="4032448" cy="4830763"/>
          </a:xfrm>
        </p:spPr>
        <p:txBody>
          <a:bodyPr>
            <a:normAutofit/>
          </a:bodyPr>
          <a:lstStyle/>
          <a:p>
            <a:pPr marL="0" indent="0">
              <a:buNone/>
            </a:pPr>
            <a:r>
              <a:rPr lang="en-US" sz="1600" dirty="0">
                <a:solidFill>
                  <a:schemeClr val="accent2"/>
                </a:solidFill>
                <a:latin typeface="Helvetica" charset="0"/>
                <a:cs typeface="Helvetica" charset="0"/>
              </a:rPr>
              <a:t>Different markers/antibodies/channels have different dynamic ranges</a:t>
            </a:r>
          </a:p>
          <a:p>
            <a:pPr marL="0" indent="0">
              <a:buNone/>
            </a:pPr>
            <a:endParaRPr lang="en-US" sz="1600" dirty="0">
              <a:solidFill>
                <a:schemeClr val="accent2"/>
              </a:solidFill>
              <a:latin typeface="Helvetica" charset="0"/>
              <a:cs typeface="Helvetica" charset="0"/>
            </a:endParaRPr>
          </a:p>
          <a:p>
            <a:pPr marL="0" indent="0">
              <a:buNone/>
            </a:pPr>
            <a:r>
              <a:rPr lang="en-US" sz="1600" dirty="0">
                <a:latin typeface="Helvetica" charset="0"/>
                <a:cs typeface="Helvetica" charset="0"/>
              </a:rPr>
              <a:t>Differences could be due to:</a:t>
            </a:r>
          </a:p>
          <a:p>
            <a:r>
              <a:rPr lang="en-US" sz="1600" dirty="0">
                <a:latin typeface="Helvetica" charset="0"/>
                <a:cs typeface="Helvetica" charset="0"/>
              </a:rPr>
              <a:t>Detector sensitivity</a:t>
            </a:r>
          </a:p>
          <a:p>
            <a:r>
              <a:rPr lang="en-US" sz="1600" dirty="0">
                <a:latin typeface="Helvetica" charset="0"/>
                <a:cs typeface="Helvetica" charset="0"/>
              </a:rPr>
              <a:t>Fluorochrome brightness</a:t>
            </a:r>
          </a:p>
          <a:p>
            <a:r>
              <a:rPr lang="en-US" sz="1600" dirty="0">
                <a:latin typeface="Helvetica" charset="0"/>
                <a:cs typeface="Helvetica" charset="0"/>
              </a:rPr>
              <a:t>Antibody concentration</a:t>
            </a:r>
          </a:p>
          <a:p>
            <a:r>
              <a:rPr lang="en-US" sz="1600" dirty="0">
                <a:latin typeface="Helvetica" charset="0"/>
                <a:cs typeface="Helvetica" charset="0"/>
              </a:rPr>
              <a:t>Clone performance</a:t>
            </a:r>
          </a:p>
          <a:p>
            <a:endParaRPr lang="en-US" sz="1600" dirty="0">
              <a:latin typeface="Helvetica" charset="0"/>
              <a:cs typeface="Helvetica" charset="0"/>
            </a:endParaRPr>
          </a:p>
          <a:p>
            <a:r>
              <a:rPr lang="en-US" sz="1600" dirty="0">
                <a:latin typeface="Helvetica" charset="0"/>
                <a:cs typeface="Helvetica" charset="0"/>
              </a:rPr>
              <a:t>Epitope expression level </a:t>
            </a:r>
          </a:p>
        </p:txBody>
      </p:sp>
      <p:pic>
        <p:nvPicPr>
          <p:cNvPr id="4" name="Picture 3"/>
          <p:cNvPicPr>
            <a:picLocks noChangeAspect="1"/>
          </p:cNvPicPr>
          <p:nvPr/>
        </p:nvPicPr>
        <p:blipFill>
          <a:blip r:embed="rId2"/>
          <a:stretch>
            <a:fillRect/>
          </a:stretch>
        </p:blipFill>
        <p:spPr>
          <a:xfrm>
            <a:off x="4932040" y="1265445"/>
            <a:ext cx="3438892" cy="1851058"/>
          </a:xfrm>
          <a:prstGeom prst="rect">
            <a:avLst/>
          </a:prstGeom>
        </p:spPr>
      </p:pic>
      <p:pic>
        <p:nvPicPr>
          <p:cNvPr id="5" name="Picture 4"/>
          <p:cNvPicPr>
            <a:picLocks noChangeAspect="1"/>
          </p:cNvPicPr>
          <p:nvPr/>
        </p:nvPicPr>
        <p:blipFill>
          <a:blip r:embed="rId3"/>
          <a:stretch>
            <a:fillRect/>
          </a:stretch>
        </p:blipFill>
        <p:spPr>
          <a:xfrm>
            <a:off x="4932040" y="3467548"/>
            <a:ext cx="1844104" cy="3154974"/>
          </a:xfrm>
          <a:prstGeom prst="rect">
            <a:avLst/>
          </a:prstGeom>
        </p:spPr>
      </p:pic>
      <p:pic>
        <p:nvPicPr>
          <p:cNvPr id="6" name="Picture 5"/>
          <p:cNvPicPr>
            <a:picLocks noChangeAspect="1"/>
          </p:cNvPicPr>
          <p:nvPr/>
        </p:nvPicPr>
        <p:blipFill>
          <a:blip r:embed="rId4"/>
          <a:stretch>
            <a:fillRect/>
          </a:stretch>
        </p:blipFill>
        <p:spPr>
          <a:xfrm rot="16200000">
            <a:off x="7100373" y="3306678"/>
            <a:ext cx="1574352" cy="1530964"/>
          </a:xfrm>
          <a:prstGeom prst="rect">
            <a:avLst/>
          </a:prstGeom>
        </p:spPr>
      </p:pic>
      <p:pic>
        <p:nvPicPr>
          <p:cNvPr id="7" name="Picture 6"/>
          <p:cNvPicPr>
            <a:picLocks noChangeAspect="1"/>
          </p:cNvPicPr>
          <p:nvPr/>
        </p:nvPicPr>
        <p:blipFill>
          <a:blip r:embed="rId5"/>
          <a:stretch>
            <a:fillRect/>
          </a:stretch>
        </p:blipFill>
        <p:spPr>
          <a:xfrm>
            <a:off x="611560" y="4534298"/>
            <a:ext cx="2614166" cy="1021474"/>
          </a:xfrm>
          <a:prstGeom prst="rect">
            <a:avLst/>
          </a:prstGeom>
        </p:spPr>
      </p:pic>
    </p:spTree>
    <p:extLst>
      <p:ext uri="{BB962C8B-B14F-4D97-AF65-F5344CB8AC3E}">
        <p14:creationId xmlns:p14="http://schemas.microsoft.com/office/powerpoint/2010/main" val="677501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Channel-specific normalization</a:t>
            </a:r>
          </a:p>
        </p:txBody>
      </p:sp>
      <p:pic>
        <p:nvPicPr>
          <p:cNvPr id="4" name="Picture 3"/>
          <p:cNvPicPr>
            <a:picLocks noChangeAspect="1"/>
          </p:cNvPicPr>
          <p:nvPr/>
        </p:nvPicPr>
        <p:blipFill rotWithShape="1">
          <a:blip r:embed="rId2"/>
          <a:srcRect b="24034"/>
          <a:stretch/>
        </p:blipFill>
        <p:spPr>
          <a:xfrm>
            <a:off x="3798586" y="1545756"/>
            <a:ext cx="4966614" cy="2160000"/>
          </a:xfrm>
          <a:prstGeom prst="rect">
            <a:avLst/>
          </a:prstGeom>
        </p:spPr>
      </p:pic>
      <p:sp>
        <p:nvSpPr>
          <p:cNvPr id="5" name="TextBox 4"/>
          <p:cNvSpPr txBox="1">
            <a:spLocks noChangeArrowheads="1"/>
          </p:cNvSpPr>
          <p:nvPr/>
        </p:nvSpPr>
        <p:spPr bwMode="auto">
          <a:xfrm>
            <a:off x="323528" y="1412776"/>
            <a:ext cx="3902882" cy="3385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600" dirty="0" smtClean="0">
                <a:solidFill>
                  <a:schemeClr val="accent2"/>
                </a:solidFill>
                <a:latin typeface="Helvetica" charset="0"/>
                <a:cs typeface="Helvetica" charset="0"/>
              </a:rPr>
              <a:t>Channel specific normalization methods</a:t>
            </a:r>
            <a:endParaRPr lang="en-US" sz="1600" dirty="0">
              <a:solidFill>
                <a:schemeClr val="accent2"/>
              </a:solidFill>
              <a:latin typeface="Helvetica" charset="0"/>
              <a:cs typeface="Helvetica" charset="0"/>
            </a:endParaRPr>
          </a:p>
        </p:txBody>
      </p:sp>
      <p:sp>
        <p:nvSpPr>
          <p:cNvPr id="6" name="TextBox 2"/>
          <p:cNvSpPr txBox="1">
            <a:spLocks noChangeArrowheads="1"/>
          </p:cNvSpPr>
          <p:nvPr/>
        </p:nvSpPr>
        <p:spPr bwMode="auto">
          <a:xfrm>
            <a:off x="323528" y="3115116"/>
            <a:ext cx="3533318" cy="136037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marL="285750" indent="-285750" eaLnBrk="1" hangingPunct="1">
              <a:lnSpc>
                <a:spcPct val="130000"/>
              </a:lnSpc>
              <a:buFont typeface="Wingdings" charset="2"/>
              <a:buChar char="Ø"/>
            </a:pPr>
            <a:r>
              <a:rPr lang="en-US" sz="1600" dirty="0" smtClean="0">
                <a:solidFill>
                  <a:srgbClr val="000000"/>
                </a:solidFill>
                <a:latin typeface="Helvetica" charset="0"/>
                <a:cs typeface="Helvetica" charset="0"/>
              </a:rPr>
              <a:t>z-Score normalization</a:t>
            </a:r>
          </a:p>
          <a:p>
            <a:pPr marL="1028700" lvl="1" eaLnBrk="1" hangingPunct="1">
              <a:lnSpc>
                <a:spcPct val="130000"/>
              </a:lnSpc>
              <a:buFont typeface="Wingdings" charset="2"/>
              <a:buChar char="Ø"/>
            </a:pPr>
            <a:r>
              <a:rPr lang="en-US" sz="1600" dirty="0" smtClean="0">
                <a:solidFill>
                  <a:srgbClr val="000000"/>
                </a:solidFill>
                <a:latin typeface="Helvetica" charset="0"/>
                <a:cs typeface="Helvetica" charset="0"/>
              </a:rPr>
              <a:t>Expresses the data as standard deviations above or below the mean</a:t>
            </a:r>
          </a:p>
        </p:txBody>
      </p:sp>
      <p:sp>
        <p:nvSpPr>
          <p:cNvPr id="7" name="TextBox 2"/>
          <p:cNvSpPr txBox="1">
            <a:spLocks noChangeArrowheads="1"/>
          </p:cNvSpPr>
          <p:nvPr/>
        </p:nvSpPr>
        <p:spPr bwMode="auto">
          <a:xfrm>
            <a:off x="323528" y="4777962"/>
            <a:ext cx="7992776" cy="104028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marL="285750" indent="-285750" eaLnBrk="1" hangingPunct="1">
              <a:lnSpc>
                <a:spcPct val="130000"/>
              </a:lnSpc>
              <a:buFont typeface="Wingdings" charset="2"/>
              <a:buChar char="Ø"/>
            </a:pPr>
            <a:r>
              <a:rPr lang="en-US" sz="1600" dirty="0" smtClean="0">
                <a:solidFill>
                  <a:srgbClr val="000000"/>
                </a:solidFill>
                <a:latin typeface="Helvetica" charset="0"/>
                <a:cs typeface="Helvetica" charset="0"/>
              </a:rPr>
              <a:t>Percentile normalization</a:t>
            </a:r>
          </a:p>
          <a:p>
            <a:pPr marL="1028700" lvl="1" eaLnBrk="1" hangingPunct="1">
              <a:lnSpc>
                <a:spcPct val="130000"/>
              </a:lnSpc>
              <a:buFont typeface="Wingdings" charset="2"/>
              <a:buChar char="Ø"/>
            </a:pPr>
            <a:r>
              <a:rPr lang="en-US" sz="1600" dirty="0" smtClean="0">
                <a:solidFill>
                  <a:srgbClr val="000000"/>
                </a:solidFill>
                <a:latin typeface="Helvetica" charset="0"/>
                <a:cs typeface="Helvetica" charset="0"/>
              </a:rPr>
              <a:t>Expresses the data as a fraction of the percentile</a:t>
            </a:r>
          </a:p>
          <a:p>
            <a:pPr marL="1028700" lvl="1" eaLnBrk="1" hangingPunct="1">
              <a:lnSpc>
                <a:spcPct val="130000"/>
              </a:lnSpc>
              <a:buFont typeface="Wingdings" charset="2"/>
              <a:buChar char="Ø"/>
            </a:pPr>
            <a:r>
              <a:rPr lang="en-US" sz="1600" dirty="0" smtClean="0">
                <a:solidFill>
                  <a:srgbClr val="000000"/>
                </a:solidFill>
                <a:latin typeface="Helvetica" charset="0"/>
                <a:cs typeface="Helvetica" charset="0"/>
              </a:rPr>
              <a:t>E.g. 100 Percentile </a:t>
            </a:r>
            <a:r>
              <a:rPr lang="en-US" sz="1600" dirty="0" smtClean="0">
                <a:solidFill>
                  <a:srgbClr val="000000"/>
                </a:solidFill>
                <a:latin typeface="Helvetica" charset="0"/>
                <a:cs typeface="Helvetica" charset="0"/>
                <a:sym typeface="Wingdings"/>
              </a:rPr>
              <a:t> cell with highest expression level is set to 1</a:t>
            </a:r>
            <a:r>
              <a:rPr lang="en-US" sz="1600" dirty="0" smtClean="0">
                <a:solidFill>
                  <a:srgbClr val="000000"/>
                </a:solidFill>
                <a:latin typeface="Helvetica" charset="0"/>
                <a:cs typeface="Helvetica" charset="0"/>
              </a:rPr>
              <a:t> </a:t>
            </a:r>
            <a:endParaRPr lang="en-US" sz="1600" dirty="0">
              <a:solidFill>
                <a:srgbClr val="000000"/>
              </a:solidFill>
              <a:latin typeface="Helvetica" charset="0"/>
              <a:cs typeface="Helvetica" charset="0"/>
            </a:endParaRPr>
          </a:p>
        </p:txBody>
      </p:sp>
      <p:sp>
        <p:nvSpPr>
          <p:cNvPr id="8" name="TextBox 2"/>
          <p:cNvSpPr txBox="1">
            <a:spLocks noChangeArrowheads="1"/>
          </p:cNvSpPr>
          <p:nvPr/>
        </p:nvSpPr>
        <p:spPr bwMode="auto">
          <a:xfrm>
            <a:off x="5231882" y="3707965"/>
            <a:ext cx="3533318" cy="3231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r" eaLnBrk="1" hangingPunct="1">
              <a:lnSpc>
                <a:spcPct val="130000"/>
              </a:lnSpc>
            </a:pPr>
            <a:r>
              <a:rPr lang="en-US" sz="1200" dirty="0" err="1" smtClean="0">
                <a:solidFill>
                  <a:srgbClr val="000000"/>
                </a:solidFill>
                <a:latin typeface="Helvetica" charset="0"/>
                <a:cs typeface="Helvetica" charset="0"/>
              </a:rPr>
              <a:t>wikipedia</a:t>
            </a:r>
            <a:endParaRPr lang="en-US" sz="1200" dirty="0" smtClean="0">
              <a:solidFill>
                <a:srgbClr val="000000"/>
              </a:solidFill>
              <a:latin typeface="Helvetica" charset="0"/>
              <a:cs typeface="Helvetica" charset="0"/>
            </a:endParaRPr>
          </a:p>
        </p:txBody>
      </p:sp>
    </p:spTree>
    <p:extLst>
      <p:ext uri="{BB962C8B-B14F-4D97-AF65-F5344CB8AC3E}">
        <p14:creationId xmlns:p14="http://schemas.microsoft.com/office/powerpoint/2010/main" val="193763525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Percentile normalization</a:t>
            </a:r>
          </a:p>
        </p:txBody>
      </p:sp>
      <p:pic>
        <p:nvPicPr>
          <p:cNvPr id="7" name="Picture 6"/>
          <p:cNvPicPr>
            <a:picLocks noChangeAspect="1"/>
          </p:cNvPicPr>
          <p:nvPr/>
        </p:nvPicPr>
        <p:blipFill>
          <a:blip r:embed="rId2"/>
          <a:stretch>
            <a:fillRect/>
          </a:stretch>
        </p:blipFill>
        <p:spPr>
          <a:xfrm>
            <a:off x="1778496" y="1844824"/>
            <a:ext cx="3969469" cy="3526099"/>
          </a:xfrm>
          <a:prstGeom prst="rect">
            <a:avLst/>
          </a:prstGeom>
        </p:spPr>
      </p:pic>
      <p:cxnSp>
        <p:nvCxnSpPr>
          <p:cNvPr id="9" name="Straight Connector 8"/>
          <p:cNvCxnSpPr/>
          <p:nvPr/>
        </p:nvCxnSpPr>
        <p:spPr>
          <a:xfrm>
            <a:off x="1634480" y="2276872"/>
            <a:ext cx="3657600"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H="1">
            <a:off x="5076056" y="2060848"/>
            <a:ext cx="14808" cy="3672408"/>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3290664" y="5776743"/>
            <a:ext cx="2832378" cy="369332"/>
          </a:xfrm>
          <a:prstGeom prst="rect">
            <a:avLst/>
          </a:prstGeom>
          <a:noFill/>
        </p:spPr>
        <p:txBody>
          <a:bodyPr wrap="none" rtlCol="0">
            <a:spAutoFit/>
          </a:bodyPr>
          <a:lstStyle/>
          <a:p>
            <a:r>
              <a:rPr lang="en-US">
                <a:solidFill>
                  <a:schemeClr val="accent1"/>
                </a:solidFill>
              </a:rPr>
              <a:t>99</a:t>
            </a:r>
            <a:r>
              <a:rPr lang="en-US" baseline="30000">
                <a:solidFill>
                  <a:schemeClr val="accent1"/>
                </a:solidFill>
              </a:rPr>
              <a:t>th</a:t>
            </a:r>
            <a:r>
              <a:rPr lang="en-US">
                <a:solidFill>
                  <a:schemeClr val="accent1"/>
                </a:solidFill>
              </a:rPr>
              <a:t> percentile of CD19 (3.9)</a:t>
            </a:r>
          </a:p>
        </p:txBody>
      </p:sp>
      <p:sp>
        <p:nvSpPr>
          <p:cNvPr id="15" name="TextBox 14"/>
          <p:cNvSpPr txBox="1"/>
          <p:nvPr/>
        </p:nvSpPr>
        <p:spPr>
          <a:xfrm>
            <a:off x="122312" y="1367480"/>
            <a:ext cx="2912529" cy="369332"/>
          </a:xfrm>
          <a:prstGeom prst="rect">
            <a:avLst/>
          </a:prstGeom>
          <a:noFill/>
        </p:spPr>
        <p:txBody>
          <a:bodyPr wrap="none" rtlCol="0">
            <a:spAutoFit/>
          </a:bodyPr>
          <a:lstStyle/>
          <a:p>
            <a:r>
              <a:rPr lang="en-US">
                <a:solidFill>
                  <a:schemeClr val="accent2"/>
                </a:solidFill>
              </a:rPr>
              <a:t>99</a:t>
            </a:r>
            <a:r>
              <a:rPr lang="en-US" baseline="30000">
                <a:solidFill>
                  <a:schemeClr val="accent2"/>
                </a:solidFill>
              </a:rPr>
              <a:t>th</a:t>
            </a:r>
            <a:r>
              <a:rPr lang="en-US">
                <a:solidFill>
                  <a:schemeClr val="accent2"/>
                </a:solidFill>
              </a:rPr>
              <a:t> percentile of MHCII (6.7)</a:t>
            </a:r>
          </a:p>
        </p:txBody>
      </p:sp>
      <p:graphicFrame>
        <p:nvGraphicFramePr>
          <p:cNvPr id="13" name="Table 12"/>
          <p:cNvGraphicFramePr>
            <a:graphicFrameLocks noGrp="1"/>
          </p:cNvGraphicFramePr>
          <p:nvPr>
            <p:extLst>
              <p:ext uri="{D42A27DB-BD31-4B8C-83A1-F6EECF244321}">
                <p14:modId xmlns:p14="http://schemas.microsoft.com/office/powerpoint/2010/main" val="1183982341"/>
              </p:ext>
            </p:extLst>
          </p:nvPr>
        </p:nvGraphicFramePr>
        <p:xfrm>
          <a:off x="6159644" y="1916832"/>
          <a:ext cx="2448272" cy="2100469"/>
        </p:xfrm>
        <a:graphic>
          <a:graphicData uri="http://schemas.openxmlformats.org/drawingml/2006/table">
            <a:tbl>
              <a:tblPr firstRow="1" firstCol="1" bandRow="1">
                <a:tableStyleId>{72833802-FEF1-4C79-8D5D-14CF1EAF98D9}</a:tableStyleId>
              </a:tblPr>
              <a:tblGrid>
                <a:gridCol w="720080"/>
                <a:gridCol w="648072"/>
                <a:gridCol w="576064"/>
                <a:gridCol w="504056"/>
              </a:tblGrid>
              <a:tr h="300067">
                <a:tc>
                  <a:txBody>
                    <a:bodyPr/>
                    <a:lstStyle/>
                    <a:p>
                      <a:endParaRPr lang="en-US" sz="1200">
                        <a:latin typeface="Consolas" charset="0"/>
                        <a:ea typeface="Consolas" charset="0"/>
                        <a:cs typeface="Consolas" charset="0"/>
                      </a:endParaRPr>
                    </a:p>
                  </a:txBody>
                  <a:tcPr/>
                </a:tc>
                <a:tc>
                  <a:txBody>
                    <a:bodyPr/>
                    <a:lstStyle/>
                    <a:p>
                      <a:r>
                        <a:rPr lang="en-US" sz="1200">
                          <a:latin typeface="Consolas" charset="0"/>
                          <a:ea typeface="Consolas" charset="0"/>
                          <a:cs typeface="Consolas" charset="0"/>
                        </a:rPr>
                        <a:t>CD3</a:t>
                      </a:r>
                    </a:p>
                  </a:txBody>
                  <a:tcPr/>
                </a:tc>
                <a:tc>
                  <a:txBody>
                    <a:bodyPr/>
                    <a:lstStyle/>
                    <a:p>
                      <a:r>
                        <a:rPr lang="en-US" sz="1200">
                          <a:latin typeface="Consolas" charset="0"/>
                          <a:ea typeface="Consolas" charset="0"/>
                          <a:cs typeface="Consolas" charset="0"/>
                        </a:rPr>
                        <a:t>CD4</a:t>
                      </a:r>
                    </a:p>
                  </a:txBody>
                  <a:tcPr/>
                </a:tc>
                <a:tc>
                  <a:txBody>
                    <a:bodyPr/>
                    <a:lstStyle/>
                    <a:p>
                      <a:r>
                        <a:rPr lang="en-US" sz="1200">
                          <a:latin typeface="Consolas" charset="0"/>
                          <a:ea typeface="Consolas" charset="0"/>
                          <a:cs typeface="Consolas" charset="0"/>
                        </a:rPr>
                        <a:t>CD8</a:t>
                      </a:r>
                    </a:p>
                  </a:txBody>
                  <a:tcPr/>
                </a:tc>
              </a:tr>
              <a:tr h="300067">
                <a:tc>
                  <a:txBody>
                    <a:bodyPr/>
                    <a:lstStyle/>
                    <a:p>
                      <a:r>
                        <a:rPr lang="en-US" sz="1200">
                          <a:latin typeface="Consolas" charset="0"/>
                          <a:ea typeface="Consolas" charset="0"/>
                          <a:cs typeface="Consolas" charset="0"/>
                        </a:rPr>
                        <a:t>Cell_1</a:t>
                      </a:r>
                    </a:p>
                  </a:txBody>
                  <a:tcPr/>
                </a:tc>
                <a:tc>
                  <a:txBody>
                    <a:bodyPr/>
                    <a:lstStyle/>
                    <a:p>
                      <a:r>
                        <a:rPr lang="en-US" sz="1200">
                          <a:latin typeface="Consolas" charset="0"/>
                          <a:ea typeface="Consolas" charset="0"/>
                          <a:cs typeface="Consolas" charset="0"/>
                        </a:rPr>
                        <a:t>8</a:t>
                      </a:r>
                    </a:p>
                  </a:txBody>
                  <a:tcPr/>
                </a:tc>
                <a:tc>
                  <a:txBody>
                    <a:bodyPr/>
                    <a:lstStyle/>
                    <a:p>
                      <a:r>
                        <a:rPr lang="en-US" sz="1200">
                          <a:latin typeface="Consolas" charset="0"/>
                          <a:ea typeface="Consolas" charset="0"/>
                          <a:cs typeface="Consolas" charset="0"/>
                        </a:rPr>
                        <a:t>0</a:t>
                      </a:r>
                    </a:p>
                  </a:txBody>
                  <a:tcPr/>
                </a:tc>
                <a:tc>
                  <a:txBody>
                    <a:bodyPr/>
                    <a:lstStyle/>
                    <a:p>
                      <a:r>
                        <a:rPr lang="en-US" sz="1200">
                          <a:latin typeface="Consolas" charset="0"/>
                          <a:ea typeface="Consolas" charset="0"/>
                          <a:cs typeface="Consolas" charset="0"/>
                        </a:rPr>
                        <a:t>12</a:t>
                      </a:r>
                    </a:p>
                  </a:txBody>
                  <a:tcPr/>
                </a:tc>
              </a:tr>
              <a:tr h="300067">
                <a:tc>
                  <a:txBody>
                    <a:bodyPr/>
                    <a:lstStyle/>
                    <a:p>
                      <a:r>
                        <a:rPr lang="en-US" sz="1200">
                          <a:latin typeface="Consolas" charset="0"/>
                          <a:ea typeface="Consolas" charset="0"/>
                          <a:cs typeface="Consolas" charset="0"/>
                        </a:rPr>
                        <a:t>Cell_2</a:t>
                      </a:r>
                    </a:p>
                  </a:txBody>
                  <a:tcPr/>
                </a:tc>
                <a:tc>
                  <a:txBody>
                    <a:bodyPr/>
                    <a:lstStyle/>
                    <a:p>
                      <a:r>
                        <a:rPr lang="en-US" sz="1200">
                          <a:latin typeface="Consolas" charset="0"/>
                          <a:ea typeface="Consolas" charset="0"/>
                          <a:cs typeface="Consolas" charset="0"/>
                        </a:rPr>
                        <a:t>10</a:t>
                      </a:r>
                    </a:p>
                  </a:txBody>
                  <a:tcPr/>
                </a:tc>
                <a:tc>
                  <a:txBody>
                    <a:bodyPr/>
                    <a:lstStyle/>
                    <a:p>
                      <a:r>
                        <a:rPr lang="en-US" sz="1200">
                          <a:latin typeface="Consolas" charset="0"/>
                          <a:ea typeface="Consolas" charset="0"/>
                          <a:cs typeface="Consolas" charset="0"/>
                        </a:rPr>
                        <a:t>6</a:t>
                      </a:r>
                    </a:p>
                  </a:txBody>
                  <a:tcPr/>
                </a:tc>
                <a:tc>
                  <a:txBody>
                    <a:bodyPr/>
                    <a:lstStyle/>
                    <a:p>
                      <a:r>
                        <a:rPr lang="en-US" sz="1200">
                          <a:latin typeface="Consolas" charset="0"/>
                          <a:ea typeface="Consolas" charset="0"/>
                          <a:cs typeface="Consolas" charset="0"/>
                        </a:rPr>
                        <a:t>1</a:t>
                      </a:r>
                    </a:p>
                  </a:txBody>
                  <a:tcPr/>
                </a:tc>
              </a:tr>
              <a:tr h="300067">
                <a:tc>
                  <a:txBody>
                    <a:bodyPr/>
                    <a:lstStyle/>
                    <a:p>
                      <a:endParaRPr lang="en-US" sz="1200">
                        <a:latin typeface="Consolas" charset="0"/>
                        <a:ea typeface="Consolas" charset="0"/>
                        <a:cs typeface="Consolas" charset="0"/>
                      </a:endParaRPr>
                    </a:p>
                  </a:txBody>
                  <a:tcPr/>
                </a:tc>
                <a:tc>
                  <a:txBody>
                    <a:bodyPr/>
                    <a:lstStyle/>
                    <a:p>
                      <a:endParaRPr lang="en-US" sz="1200">
                        <a:latin typeface="Consolas" charset="0"/>
                        <a:ea typeface="Consolas" charset="0"/>
                        <a:cs typeface="Consolas" charset="0"/>
                      </a:endParaRPr>
                    </a:p>
                  </a:txBody>
                  <a:tcPr/>
                </a:tc>
                <a:tc>
                  <a:txBody>
                    <a:bodyPr/>
                    <a:lstStyle/>
                    <a:p>
                      <a:endParaRPr lang="en-US" sz="1200">
                        <a:latin typeface="Consolas" charset="0"/>
                        <a:ea typeface="Consolas" charset="0"/>
                        <a:cs typeface="Consolas" charset="0"/>
                      </a:endParaRPr>
                    </a:p>
                  </a:txBody>
                  <a:tcPr/>
                </a:tc>
                <a:tc>
                  <a:txBody>
                    <a:bodyPr/>
                    <a:lstStyle/>
                    <a:p>
                      <a:endParaRPr lang="en-US" sz="1200">
                        <a:latin typeface="Consolas" charset="0"/>
                        <a:ea typeface="Consolas" charset="0"/>
                        <a:cs typeface="Consolas" charset="0"/>
                      </a:endParaRPr>
                    </a:p>
                  </a:txBody>
                  <a:tcPr/>
                </a:tc>
              </a:tr>
              <a:tr h="300067">
                <a:tc>
                  <a:txBody>
                    <a:bodyPr/>
                    <a:lstStyle/>
                    <a:p>
                      <a:endParaRPr lang="en-US" sz="1200">
                        <a:latin typeface="Consolas" charset="0"/>
                        <a:ea typeface="Consolas" charset="0"/>
                        <a:cs typeface="Consolas" charset="0"/>
                      </a:endParaRPr>
                    </a:p>
                  </a:txBody>
                  <a:tcPr/>
                </a:tc>
                <a:tc>
                  <a:txBody>
                    <a:bodyPr/>
                    <a:lstStyle/>
                    <a:p>
                      <a:endParaRPr lang="en-US" sz="1200">
                        <a:latin typeface="Consolas" charset="0"/>
                        <a:ea typeface="Consolas" charset="0"/>
                        <a:cs typeface="Consolas" charset="0"/>
                      </a:endParaRPr>
                    </a:p>
                  </a:txBody>
                  <a:tcPr/>
                </a:tc>
                <a:tc>
                  <a:txBody>
                    <a:bodyPr/>
                    <a:lstStyle/>
                    <a:p>
                      <a:endParaRPr lang="en-US" sz="1200">
                        <a:latin typeface="Consolas" charset="0"/>
                        <a:ea typeface="Consolas" charset="0"/>
                        <a:cs typeface="Consolas" charset="0"/>
                      </a:endParaRPr>
                    </a:p>
                  </a:txBody>
                  <a:tcPr/>
                </a:tc>
                <a:tc>
                  <a:txBody>
                    <a:bodyPr/>
                    <a:lstStyle/>
                    <a:p>
                      <a:endParaRPr lang="en-US" sz="1200">
                        <a:latin typeface="Consolas" charset="0"/>
                        <a:ea typeface="Consolas" charset="0"/>
                        <a:cs typeface="Consolas" charset="0"/>
                      </a:endParaRPr>
                    </a:p>
                  </a:txBody>
                  <a:tcPr/>
                </a:tc>
              </a:tr>
              <a:tr h="300067">
                <a:tc>
                  <a:txBody>
                    <a:bodyPr/>
                    <a:lstStyle/>
                    <a:p>
                      <a:endParaRPr lang="en-US" sz="1200">
                        <a:latin typeface="Consolas" charset="0"/>
                        <a:ea typeface="Consolas" charset="0"/>
                        <a:cs typeface="Consolas" charset="0"/>
                      </a:endParaRPr>
                    </a:p>
                  </a:txBody>
                  <a:tcPr/>
                </a:tc>
                <a:tc>
                  <a:txBody>
                    <a:bodyPr/>
                    <a:lstStyle/>
                    <a:p>
                      <a:endParaRPr lang="en-US" sz="1200">
                        <a:latin typeface="Consolas" charset="0"/>
                        <a:ea typeface="Consolas" charset="0"/>
                        <a:cs typeface="Consolas" charset="0"/>
                      </a:endParaRPr>
                    </a:p>
                  </a:txBody>
                  <a:tcPr/>
                </a:tc>
                <a:tc>
                  <a:txBody>
                    <a:bodyPr/>
                    <a:lstStyle/>
                    <a:p>
                      <a:endParaRPr lang="en-US" sz="1200">
                        <a:latin typeface="Consolas" charset="0"/>
                        <a:ea typeface="Consolas" charset="0"/>
                        <a:cs typeface="Consolas" charset="0"/>
                      </a:endParaRPr>
                    </a:p>
                  </a:txBody>
                  <a:tcPr/>
                </a:tc>
                <a:tc>
                  <a:txBody>
                    <a:bodyPr/>
                    <a:lstStyle/>
                    <a:p>
                      <a:endParaRPr lang="en-US" sz="1200">
                        <a:latin typeface="Consolas" charset="0"/>
                        <a:ea typeface="Consolas" charset="0"/>
                        <a:cs typeface="Consolas" charset="0"/>
                      </a:endParaRPr>
                    </a:p>
                  </a:txBody>
                  <a:tcPr/>
                </a:tc>
              </a:tr>
              <a:tr h="300067">
                <a:tc>
                  <a:txBody>
                    <a:bodyPr/>
                    <a:lstStyle/>
                    <a:p>
                      <a:endParaRPr lang="en-US" sz="1200">
                        <a:latin typeface="Consolas" charset="0"/>
                        <a:ea typeface="Consolas" charset="0"/>
                        <a:cs typeface="Consolas" charset="0"/>
                      </a:endParaRPr>
                    </a:p>
                  </a:txBody>
                  <a:tcPr/>
                </a:tc>
                <a:tc>
                  <a:txBody>
                    <a:bodyPr/>
                    <a:lstStyle/>
                    <a:p>
                      <a:endParaRPr lang="en-US" sz="1200">
                        <a:latin typeface="Consolas" charset="0"/>
                        <a:ea typeface="Consolas" charset="0"/>
                        <a:cs typeface="Consolas" charset="0"/>
                      </a:endParaRPr>
                    </a:p>
                  </a:txBody>
                  <a:tcPr/>
                </a:tc>
                <a:tc>
                  <a:txBody>
                    <a:bodyPr/>
                    <a:lstStyle/>
                    <a:p>
                      <a:endParaRPr lang="en-US" sz="1200">
                        <a:latin typeface="Consolas" charset="0"/>
                        <a:ea typeface="Consolas" charset="0"/>
                        <a:cs typeface="Consolas" charset="0"/>
                      </a:endParaRPr>
                    </a:p>
                  </a:txBody>
                  <a:tcPr/>
                </a:tc>
                <a:tc>
                  <a:txBody>
                    <a:bodyPr/>
                    <a:lstStyle/>
                    <a:p>
                      <a:endParaRPr lang="en-US" sz="1200">
                        <a:latin typeface="Consolas" charset="0"/>
                        <a:ea typeface="Consolas" charset="0"/>
                        <a:cs typeface="Consolas" charset="0"/>
                      </a:endParaRPr>
                    </a:p>
                  </a:txBody>
                  <a:tcPr/>
                </a:tc>
              </a:tr>
            </a:tbl>
          </a:graphicData>
        </a:graphic>
      </p:graphicFrame>
    </p:spTree>
    <p:extLst>
      <p:ext uri="{BB962C8B-B14F-4D97-AF65-F5344CB8AC3E}">
        <p14:creationId xmlns:p14="http://schemas.microsoft.com/office/powerpoint/2010/main" val="2646355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Percentile normalization</a:t>
            </a:r>
          </a:p>
        </p:txBody>
      </p:sp>
      <p:grpSp>
        <p:nvGrpSpPr>
          <p:cNvPr id="48" name="Group 47"/>
          <p:cNvGrpSpPr/>
          <p:nvPr/>
        </p:nvGrpSpPr>
        <p:grpSpPr>
          <a:xfrm>
            <a:off x="1506849" y="3116151"/>
            <a:ext cx="1869024" cy="1818542"/>
            <a:chOff x="323528" y="3222014"/>
            <a:chExt cx="1869024" cy="1818542"/>
          </a:xfrm>
        </p:grpSpPr>
        <p:grpSp>
          <p:nvGrpSpPr>
            <p:cNvPr id="5" name="Group 18"/>
            <p:cNvGrpSpPr>
              <a:grpSpLocks noChangeAspect="1"/>
            </p:cNvGrpSpPr>
            <p:nvPr/>
          </p:nvGrpSpPr>
          <p:grpSpPr bwMode="auto">
            <a:xfrm>
              <a:off x="752739" y="3222014"/>
              <a:ext cx="1439813" cy="1439966"/>
              <a:chOff x="753569" y="2889048"/>
              <a:chExt cx="2304000" cy="2304000"/>
            </a:xfrm>
          </p:grpSpPr>
          <p:sp>
            <p:nvSpPr>
              <p:cNvPr id="22" name="Rectangle 21"/>
              <p:cNvSpPr>
                <a:spLocks noChangeAspect="1"/>
              </p:cNvSpPr>
              <p:nvPr/>
            </p:nvSpPr>
            <p:spPr>
              <a:xfrm>
                <a:off x="752631" y="2887875"/>
                <a:ext cx="2304078" cy="2306374"/>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3" name="Oval 22"/>
              <p:cNvSpPr/>
              <p:nvPr/>
            </p:nvSpPr>
            <p:spPr>
              <a:xfrm>
                <a:off x="948236" y="3126641"/>
                <a:ext cx="586817" cy="584214"/>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4" name="Oval 23"/>
              <p:cNvSpPr/>
              <p:nvPr/>
            </p:nvSpPr>
            <p:spPr>
              <a:xfrm>
                <a:off x="948236" y="4353491"/>
                <a:ext cx="586817" cy="586753"/>
              </a:xfrm>
              <a:prstGeom prst="ellipse">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5" name="Oval 24"/>
              <p:cNvSpPr/>
              <p:nvPr/>
            </p:nvSpPr>
            <p:spPr>
              <a:xfrm>
                <a:off x="1537592" y="4353491"/>
                <a:ext cx="586817" cy="586753"/>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sp>
          <p:nvSpPr>
            <p:cNvPr id="11" name="TextBox 23"/>
            <p:cNvSpPr txBox="1">
              <a:spLocks noChangeArrowheads="1"/>
            </p:cNvSpPr>
            <p:nvPr/>
          </p:nvSpPr>
          <p:spPr bwMode="auto">
            <a:xfrm>
              <a:off x="379341" y="4096911"/>
              <a:ext cx="312865" cy="36932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latin typeface="Consolas" charset="0"/>
                  <a:cs typeface="Consolas" charset="0"/>
                </a:rPr>
                <a:t>0</a:t>
              </a:r>
            </a:p>
          </p:txBody>
        </p:sp>
        <p:sp>
          <p:nvSpPr>
            <p:cNvPr id="12" name="TextBox 24"/>
            <p:cNvSpPr txBox="1">
              <a:spLocks noChangeArrowheads="1"/>
            </p:cNvSpPr>
            <p:nvPr/>
          </p:nvSpPr>
          <p:spPr bwMode="auto">
            <a:xfrm>
              <a:off x="878388" y="4671233"/>
              <a:ext cx="312865" cy="36932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latin typeface="Consolas" charset="0"/>
                  <a:cs typeface="Consolas" charset="0"/>
                </a:rPr>
                <a:t>0</a:t>
              </a:r>
            </a:p>
          </p:txBody>
        </p:sp>
        <p:sp>
          <p:nvSpPr>
            <p:cNvPr id="13" name="TextBox 25"/>
            <p:cNvSpPr txBox="1">
              <a:spLocks noChangeArrowheads="1"/>
            </p:cNvSpPr>
            <p:nvPr/>
          </p:nvSpPr>
          <p:spPr bwMode="auto">
            <a:xfrm>
              <a:off x="1180980" y="4671233"/>
              <a:ext cx="565331" cy="36932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latin typeface="Consolas" charset="0"/>
                  <a:cs typeface="Consolas" charset="0"/>
                </a:rPr>
                <a:t>1.5</a:t>
              </a:r>
            </a:p>
          </p:txBody>
        </p:sp>
        <p:sp>
          <p:nvSpPr>
            <p:cNvPr id="14" name="TextBox 26"/>
            <p:cNvSpPr txBox="1">
              <a:spLocks noChangeArrowheads="1"/>
            </p:cNvSpPr>
            <p:nvPr/>
          </p:nvSpPr>
          <p:spPr bwMode="auto">
            <a:xfrm>
              <a:off x="323528" y="3386414"/>
              <a:ext cx="311539" cy="36932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latin typeface="Consolas" charset="0"/>
                  <a:cs typeface="Consolas" charset="0"/>
                </a:rPr>
                <a:t>4</a:t>
              </a:r>
            </a:p>
          </p:txBody>
        </p:sp>
      </p:grpSp>
      <p:sp>
        <p:nvSpPr>
          <p:cNvPr id="17" name="TextBox 53"/>
          <p:cNvSpPr txBox="1">
            <a:spLocks noChangeArrowheads="1"/>
          </p:cNvSpPr>
          <p:nvPr/>
        </p:nvSpPr>
        <p:spPr bwMode="auto">
          <a:xfrm>
            <a:off x="319363" y="2446660"/>
            <a:ext cx="4110421"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latin typeface="Consolas" charset="0"/>
                <a:cs typeface="Consolas" charset="0"/>
              </a:rPr>
              <a:t>Before percentile normalization</a:t>
            </a:r>
          </a:p>
        </p:txBody>
      </p:sp>
      <p:grpSp>
        <p:nvGrpSpPr>
          <p:cNvPr id="49" name="Group 48"/>
          <p:cNvGrpSpPr/>
          <p:nvPr/>
        </p:nvGrpSpPr>
        <p:grpSpPr>
          <a:xfrm>
            <a:off x="5652120" y="3113113"/>
            <a:ext cx="1827288" cy="1840174"/>
            <a:chOff x="5877928" y="3081845"/>
            <a:chExt cx="1827288" cy="1840174"/>
          </a:xfrm>
        </p:grpSpPr>
        <p:grpSp>
          <p:nvGrpSpPr>
            <p:cNvPr id="27" name="Group 26"/>
            <p:cNvGrpSpPr>
              <a:grpSpLocks noChangeAspect="1"/>
            </p:cNvGrpSpPr>
            <p:nvPr/>
          </p:nvGrpSpPr>
          <p:grpSpPr bwMode="auto">
            <a:xfrm>
              <a:off x="6265306" y="3081845"/>
              <a:ext cx="1439910" cy="1439561"/>
              <a:chOff x="753569" y="2889048"/>
              <a:chExt cx="2304000" cy="2304000"/>
            </a:xfrm>
          </p:grpSpPr>
          <p:sp>
            <p:nvSpPr>
              <p:cNvPr id="44" name="Rectangle 43"/>
              <p:cNvSpPr>
                <a:spLocks noChangeAspect="1"/>
              </p:cNvSpPr>
              <p:nvPr/>
            </p:nvSpPr>
            <p:spPr>
              <a:xfrm>
                <a:off x="753524" y="2888377"/>
                <a:ext cx="2303923" cy="2304482"/>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45" name="Oval 44"/>
              <p:cNvSpPr/>
              <p:nvPr/>
            </p:nvSpPr>
            <p:spPr>
              <a:xfrm>
                <a:off x="949116" y="3170403"/>
                <a:ext cx="767128" cy="586920"/>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46" name="Oval 45"/>
              <p:cNvSpPr/>
              <p:nvPr/>
            </p:nvSpPr>
            <p:spPr>
              <a:xfrm>
                <a:off x="949116" y="4351864"/>
                <a:ext cx="848413" cy="586918"/>
              </a:xfrm>
              <a:prstGeom prst="ellipse">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47" name="Oval 46"/>
              <p:cNvSpPr/>
              <p:nvPr/>
            </p:nvSpPr>
            <p:spPr>
              <a:xfrm>
                <a:off x="1797529" y="4351864"/>
                <a:ext cx="894136" cy="586918"/>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sp>
          <p:nvSpPr>
            <p:cNvPr id="29" name="TextBox 43"/>
            <p:cNvSpPr txBox="1">
              <a:spLocks noChangeArrowheads="1"/>
            </p:cNvSpPr>
            <p:nvPr/>
          </p:nvSpPr>
          <p:spPr bwMode="auto">
            <a:xfrm>
              <a:off x="5891882" y="3987483"/>
              <a:ext cx="312886" cy="3692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latin typeface="Consolas" charset="0"/>
                  <a:cs typeface="Consolas" charset="0"/>
                </a:rPr>
                <a:t>0</a:t>
              </a:r>
            </a:p>
          </p:txBody>
        </p:sp>
        <p:sp>
          <p:nvSpPr>
            <p:cNvPr id="30" name="TextBox 44"/>
            <p:cNvSpPr txBox="1">
              <a:spLocks noChangeArrowheads="1"/>
            </p:cNvSpPr>
            <p:nvPr/>
          </p:nvSpPr>
          <p:spPr bwMode="auto">
            <a:xfrm>
              <a:off x="6390963" y="4530657"/>
              <a:ext cx="312886" cy="3692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latin typeface="Consolas" charset="0"/>
                  <a:cs typeface="Consolas" charset="0"/>
                </a:rPr>
                <a:t>0</a:t>
              </a:r>
            </a:p>
          </p:txBody>
        </p:sp>
        <p:sp>
          <p:nvSpPr>
            <p:cNvPr id="31" name="TextBox 45"/>
            <p:cNvSpPr txBox="1">
              <a:spLocks noChangeArrowheads="1"/>
            </p:cNvSpPr>
            <p:nvPr/>
          </p:nvSpPr>
          <p:spPr bwMode="auto">
            <a:xfrm>
              <a:off x="7098244" y="4552799"/>
              <a:ext cx="311560" cy="3692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latin typeface="Consolas" charset="0"/>
                  <a:cs typeface="Consolas" charset="0"/>
                </a:rPr>
                <a:t>1</a:t>
              </a:r>
            </a:p>
          </p:txBody>
        </p:sp>
        <p:sp>
          <p:nvSpPr>
            <p:cNvPr id="32" name="TextBox 46"/>
            <p:cNvSpPr txBox="1">
              <a:spLocks noChangeArrowheads="1"/>
            </p:cNvSpPr>
            <p:nvPr/>
          </p:nvSpPr>
          <p:spPr bwMode="auto">
            <a:xfrm>
              <a:off x="5877928" y="3246199"/>
              <a:ext cx="311560" cy="3692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latin typeface="Consolas" charset="0"/>
                  <a:cs typeface="Consolas" charset="0"/>
                </a:rPr>
                <a:t>1</a:t>
              </a:r>
            </a:p>
          </p:txBody>
        </p:sp>
      </p:grpSp>
      <p:sp>
        <p:nvSpPr>
          <p:cNvPr id="39" name="TextBox 54"/>
          <p:cNvSpPr txBox="1">
            <a:spLocks noChangeArrowheads="1"/>
          </p:cNvSpPr>
          <p:nvPr/>
        </p:nvSpPr>
        <p:spPr bwMode="auto">
          <a:xfrm>
            <a:off x="4880545" y="2446660"/>
            <a:ext cx="3983783"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latin typeface="Consolas" charset="0"/>
                <a:cs typeface="Consolas" charset="0"/>
              </a:rPr>
              <a:t>After percentile normalization</a:t>
            </a:r>
          </a:p>
        </p:txBody>
      </p:sp>
    </p:spTree>
    <p:extLst>
      <p:ext uri="{BB962C8B-B14F-4D97-AF65-F5344CB8AC3E}">
        <p14:creationId xmlns:p14="http://schemas.microsoft.com/office/powerpoint/2010/main" val="115831426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idx="1"/>
          </p:nvPr>
        </p:nvSpPr>
        <p:spPr/>
        <p:txBody>
          <a:bodyPr/>
          <a:lstStyle/>
          <a:p>
            <a:r>
              <a:rPr lang="de-CH" dirty="0"/>
              <a:t>Algorithms for data analysis</a:t>
            </a:r>
          </a:p>
        </p:txBody>
      </p:sp>
    </p:spTree>
    <p:extLst>
      <p:ext uri="{BB962C8B-B14F-4D97-AF65-F5344CB8AC3E}">
        <p14:creationId xmlns:p14="http://schemas.microsoft.com/office/powerpoint/2010/main" val="132384350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Visualization with t-SNE</a:t>
            </a:r>
          </a:p>
        </p:txBody>
      </p:sp>
      <p:pic>
        <p:nvPicPr>
          <p:cNvPr id="4" name="Picture 3"/>
          <p:cNvPicPr>
            <a:picLocks noChangeAspect="1"/>
          </p:cNvPicPr>
          <p:nvPr/>
        </p:nvPicPr>
        <p:blipFill rotWithShape="1">
          <a:blip r:embed="rId2">
            <a:grayscl/>
          </a:blip>
          <a:srcRect l="3583" b="16620"/>
          <a:stretch/>
        </p:blipFill>
        <p:spPr>
          <a:xfrm>
            <a:off x="3076158" y="3629904"/>
            <a:ext cx="2776787" cy="2516728"/>
          </a:xfrm>
          <a:prstGeom prst="rect">
            <a:avLst/>
          </a:prstGeom>
        </p:spPr>
      </p:pic>
      <p:pic>
        <p:nvPicPr>
          <p:cNvPr id="5" name="Picture 4"/>
          <p:cNvPicPr>
            <a:picLocks noChangeAspect="1"/>
          </p:cNvPicPr>
          <p:nvPr/>
        </p:nvPicPr>
        <p:blipFill>
          <a:blip r:embed="rId3"/>
          <a:stretch>
            <a:fillRect/>
          </a:stretch>
        </p:blipFill>
        <p:spPr>
          <a:xfrm>
            <a:off x="457200" y="1661470"/>
            <a:ext cx="3600000" cy="1771773"/>
          </a:xfrm>
          <a:prstGeom prst="rect">
            <a:avLst/>
          </a:prstGeom>
        </p:spPr>
      </p:pic>
      <p:pic>
        <p:nvPicPr>
          <p:cNvPr id="6" name="Picture 5"/>
          <p:cNvPicPr>
            <a:picLocks noChangeAspect="1"/>
          </p:cNvPicPr>
          <p:nvPr/>
        </p:nvPicPr>
        <p:blipFill>
          <a:blip r:embed="rId4"/>
          <a:stretch>
            <a:fillRect/>
          </a:stretch>
        </p:blipFill>
        <p:spPr>
          <a:xfrm>
            <a:off x="4592153" y="1574585"/>
            <a:ext cx="4320000" cy="1858658"/>
          </a:xfrm>
          <a:prstGeom prst="rect">
            <a:avLst/>
          </a:prstGeom>
        </p:spPr>
      </p:pic>
    </p:spTree>
    <p:extLst>
      <p:ext uri="{BB962C8B-B14F-4D97-AF65-F5344CB8AC3E}">
        <p14:creationId xmlns:p14="http://schemas.microsoft.com/office/powerpoint/2010/main" val="21643043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t-SNE</a:t>
            </a:r>
          </a:p>
        </p:txBody>
      </p:sp>
      <p:pic>
        <p:nvPicPr>
          <p:cNvPr id="4" name="Picture 3"/>
          <p:cNvPicPr>
            <a:picLocks noChangeAspect="1"/>
          </p:cNvPicPr>
          <p:nvPr/>
        </p:nvPicPr>
        <p:blipFill>
          <a:blip r:embed="rId2"/>
          <a:stretch>
            <a:fillRect/>
          </a:stretch>
        </p:blipFill>
        <p:spPr>
          <a:xfrm>
            <a:off x="1625600" y="3119727"/>
            <a:ext cx="5892800" cy="2679700"/>
          </a:xfrm>
          <a:prstGeom prst="rect">
            <a:avLst/>
          </a:prstGeom>
        </p:spPr>
      </p:pic>
      <p:sp>
        <p:nvSpPr>
          <p:cNvPr id="5" name="TextBox 4"/>
          <p:cNvSpPr txBox="1">
            <a:spLocks noChangeArrowheads="1"/>
          </p:cNvSpPr>
          <p:nvPr/>
        </p:nvSpPr>
        <p:spPr bwMode="auto">
          <a:xfrm>
            <a:off x="536575" y="1605465"/>
            <a:ext cx="7983538" cy="132343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marL="285750" indent="-285750" eaLnBrk="1" hangingPunct="1">
              <a:buFont typeface="Wingdings" charset="2"/>
              <a:buChar char="Ø"/>
            </a:pPr>
            <a:r>
              <a:rPr lang="en-US" sz="1600" dirty="0">
                <a:latin typeface="Helvetica"/>
                <a:cs typeface="Helvetica"/>
              </a:rPr>
              <a:t>t-SNE visualizes high-dimensional similarities of cells in an easily understandable two- or three-dimensional scatter plot, the so-called t-SNE map. </a:t>
            </a:r>
            <a:endParaRPr lang="en-US" sz="1600" dirty="0" smtClean="0">
              <a:latin typeface="Helvetica"/>
              <a:cs typeface="Helvetica"/>
            </a:endParaRPr>
          </a:p>
          <a:p>
            <a:pPr marL="285750" indent="-285750" eaLnBrk="1" hangingPunct="1">
              <a:buFont typeface="Wingdings" charset="2"/>
              <a:buChar char="Ø"/>
            </a:pPr>
            <a:endParaRPr lang="en-US" sz="1600" dirty="0">
              <a:latin typeface="Helvetica"/>
              <a:cs typeface="Helvetica"/>
            </a:endParaRPr>
          </a:p>
          <a:p>
            <a:pPr marL="285750" indent="-285750" eaLnBrk="1" hangingPunct="1">
              <a:buFont typeface="Wingdings" charset="2"/>
              <a:buChar char="Ø"/>
            </a:pPr>
            <a:r>
              <a:rPr lang="en-US" sz="1600" dirty="0" smtClean="0">
                <a:latin typeface="Helvetica"/>
                <a:cs typeface="Helvetica"/>
              </a:rPr>
              <a:t>The </a:t>
            </a:r>
            <a:r>
              <a:rPr lang="en-US" sz="1600" dirty="0">
                <a:latin typeface="Helvetica"/>
                <a:cs typeface="Helvetica"/>
              </a:rPr>
              <a:t>proximity of cells in the t-SNE map reflects their distances in the high-dimensional space</a:t>
            </a:r>
            <a:endParaRPr lang="en-US" sz="1600" dirty="0">
              <a:solidFill>
                <a:srgbClr val="000000"/>
              </a:solidFill>
              <a:latin typeface="Helvetica" charset="0"/>
              <a:cs typeface="Helvetica" charset="0"/>
            </a:endParaRPr>
          </a:p>
        </p:txBody>
      </p:sp>
    </p:spTree>
    <p:extLst>
      <p:ext uri="{BB962C8B-B14F-4D97-AF65-F5344CB8AC3E}">
        <p14:creationId xmlns:p14="http://schemas.microsoft.com/office/powerpoint/2010/main" val="180023790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t-SNE</a:t>
            </a:r>
          </a:p>
        </p:txBody>
      </p:sp>
      <p:sp>
        <p:nvSpPr>
          <p:cNvPr id="4" name="TextBox 34"/>
          <p:cNvSpPr txBox="1">
            <a:spLocks noChangeArrowheads="1"/>
          </p:cNvSpPr>
          <p:nvPr/>
        </p:nvSpPr>
        <p:spPr bwMode="auto">
          <a:xfrm>
            <a:off x="657713" y="1589790"/>
            <a:ext cx="8029087" cy="191847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marL="285750" indent="-285750" eaLnBrk="1" hangingPunct="1">
              <a:lnSpc>
                <a:spcPct val="150000"/>
              </a:lnSpc>
              <a:buFont typeface="Wingdings" charset="2"/>
              <a:buChar char="Ø"/>
            </a:pPr>
            <a:r>
              <a:rPr lang="en-US" sz="1600" dirty="0" smtClean="0">
                <a:latin typeface="Helvetica"/>
                <a:cs typeface="Helvetica"/>
              </a:rPr>
              <a:t>Cells </a:t>
            </a:r>
            <a:r>
              <a:rPr lang="en-US" sz="1600" dirty="0">
                <a:latin typeface="Helvetica"/>
                <a:cs typeface="Helvetica"/>
              </a:rPr>
              <a:t>that are similar in their analyzed protein-expression pattern will be located closely together in the t-SNE map, thus enabling the visualization of different cellular </a:t>
            </a:r>
            <a:r>
              <a:rPr lang="en-US" sz="1600" dirty="0" smtClean="0">
                <a:latin typeface="Helvetica"/>
                <a:cs typeface="Helvetica"/>
              </a:rPr>
              <a:t>subpopulations </a:t>
            </a:r>
          </a:p>
          <a:p>
            <a:pPr eaLnBrk="1" hangingPunct="1">
              <a:lnSpc>
                <a:spcPct val="150000"/>
              </a:lnSpc>
            </a:pPr>
            <a:endParaRPr lang="en-US" sz="1600" dirty="0">
              <a:latin typeface="Helvetica"/>
              <a:cs typeface="Helvetica"/>
            </a:endParaRPr>
          </a:p>
          <a:p>
            <a:pPr eaLnBrk="1" hangingPunct="1">
              <a:lnSpc>
                <a:spcPct val="150000"/>
              </a:lnSpc>
            </a:pPr>
            <a:endParaRPr lang="en-US" sz="1600" dirty="0">
              <a:latin typeface="Helvetica"/>
              <a:cs typeface="Helvetica"/>
            </a:endParaRPr>
          </a:p>
        </p:txBody>
      </p:sp>
      <p:pic>
        <p:nvPicPr>
          <p:cNvPr id="5" name="Picture 4"/>
          <p:cNvPicPr>
            <a:picLocks noChangeAspect="1"/>
          </p:cNvPicPr>
          <p:nvPr/>
        </p:nvPicPr>
        <p:blipFill rotWithShape="1">
          <a:blip r:embed="rId2"/>
          <a:srcRect l="-1677" r="1" b="-916"/>
          <a:stretch/>
        </p:blipFill>
        <p:spPr>
          <a:xfrm>
            <a:off x="2924682" y="3070661"/>
            <a:ext cx="2928263" cy="3046051"/>
          </a:xfrm>
          <a:prstGeom prst="rect">
            <a:avLst/>
          </a:prstGeom>
        </p:spPr>
      </p:pic>
    </p:spTree>
    <p:extLst>
      <p:ext uri="{BB962C8B-B14F-4D97-AF65-F5344CB8AC3E}">
        <p14:creationId xmlns:p14="http://schemas.microsoft.com/office/powerpoint/2010/main" val="5078723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t-SNE</a:t>
            </a:r>
          </a:p>
        </p:txBody>
      </p:sp>
      <p:sp>
        <p:nvSpPr>
          <p:cNvPr id="4" name="TextBox 34"/>
          <p:cNvSpPr txBox="1">
            <a:spLocks noChangeArrowheads="1"/>
          </p:cNvSpPr>
          <p:nvPr/>
        </p:nvSpPr>
        <p:spPr bwMode="auto">
          <a:xfrm>
            <a:off x="657713" y="1454774"/>
            <a:ext cx="8029087" cy="41344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lnSpc>
                <a:spcPct val="150000"/>
              </a:lnSpc>
            </a:pPr>
            <a:r>
              <a:rPr lang="en-US" sz="1600" dirty="0" smtClean="0">
                <a:solidFill>
                  <a:schemeClr val="accent2"/>
                </a:solidFill>
                <a:latin typeface="Helvetica"/>
                <a:cs typeface="Helvetica"/>
              </a:rPr>
              <a:t>Algorithm</a:t>
            </a:r>
          </a:p>
          <a:p>
            <a:pPr marL="285750" indent="-285750" eaLnBrk="1" hangingPunct="1">
              <a:lnSpc>
                <a:spcPct val="150000"/>
              </a:lnSpc>
              <a:buFont typeface="Wingdings" charset="2"/>
              <a:buChar char="Ø"/>
            </a:pPr>
            <a:endParaRPr lang="en-US" sz="1600" dirty="0">
              <a:latin typeface="Helvetica"/>
              <a:cs typeface="Helvetica"/>
            </a:endParaRPr>
          </a:p>
          <a:p>
            <a:pPr marL="285750" indent="-285750" eaLnBrk="1" hangingPunct="1">
              <a:lnSpc>
                <a:spcPct val="150000"/>
              </a:lnSpc>
              <a:buFont typeface="Wingdings" charset="2"/>
              <a:buChar char="Ø"/>
            </a:pPr>
            <a:r>
              <a:rPr lang="en-US" sz="1600" dirty="0" smtClean="0">
                <a:latin typeface="Helvetica"/>
                <a:cs typeface="Helvetica"/>
              </a:rPr>
              <a:t>Calculation of a pairwise similarity matrix based on the high-dimensional distances</a:t>
            </a:r>
          </a:p>
          <a:p>
            <a:pPr marL="285750" indent="-285750" eaLnBrk="1" hangingPunct="1">
              <a:lnSpc>
                <a:spcPct val="150000"/>
              </a:lnSpc>
              <a:buFont typeface="Wingdings" charset="2"/>
              <a:buChar char="Ø"/>
            </a:pPr>
            <a:r>
              <a:rPr lang="en-US" sz="1600" dirty="0" smtClean="0">
                <a:latin typeface="Helvetica"/>
                <a:cs typeface="Helvetica"/>
              </a:rPr>
              <a:t>Next</a:t>
            </a:r>
            <a:r>
              <a:rPr lang="en-US" sz="1600" dirty="0">
                <a:latin typeface="Helvetica"/>
                <a:cs typeface="Helvetica"/>
              </a:rPr>
              <a:t>, a low-dimensionality similarity matrix is calculated based on initially random locations for each cell in the two (or three) t-SNE </a:t>
            </a:r>
            <a:r>
              <a:rPr lang="en-US" sz="1600" dirty="0" smtClean="0">
                <a:latin typeface="Helvetica"/>
                <a:cs typeface="Helvetica"/>
              </a:rPr>
              <a:t>dimensions </a:t>
            </a:r>
          </a:p>
          <a:p>
            <a:pPr marL="285750" indent="-285750" eaLnBrk="1" hangingPunct="1">
              <a:lnSpc>
                <a:spcPct val="150000"/>
              </a:lnSpc>
              <a:buFont typeface="Wingdings" charset="2"/>
              <a:buChar char="Ø"/>
            </a:pPr>
            <a:r>
              <a:rPr lang="en-US" sz="1600" dirty="0" smtClean="0">
                <a:latin typeface="Helvetica"/>
                <a:cs typeface="Helvetica"/>
              </a:rPr>
              <a:t>In </a:t>
            </a:r>
            <a:r>
              <a:rPr lang="en-US" sz="1600" dirty="0">
                <a:latin typeface="Helvetica"/>
                <a:cs typeface="Helvetica"/>
              </a:rPr>
              <a:t>an iterative process, the algorithm then tries to minimize the difference between the high- and low-dimensional similarity matrices, thereby adjusting every cell ́s position in the two-dimensional </a:t>
            </a:r>
            <a:r>
              <a:rPr lang="en-US" sz="1600" dirty="0" smtClean="0">
                <a:latin typeface="Helvetica"/>
                <a:cs typeface="Helvetica"/>
              </a:rPr>
              <a:t>space</a:t>
            </a:r>
          </a:p>
          <a:p>
            <a:pPr marL="285750" indent="-285750" eaLnBrk="1" hangingPunct="1">
              <a:lnSpc>
                <a:spcPct val="150000"/>
              </a:lnSpc>
              <a:buFont typeface="Wingdings" charset="2"/>
              <a:buChar char="Ø"/>
            </a:pPr>
            <a:r>
              <a:rPr lang="en-US" sz="1600" dirty="0" smtClean="0">
                <a:latin typeface="Helvetica"/>
                <a:cs typeface="Helvetica"/>
              </a:rPr>
              <a:t>Recent </a:t>
            </a:r>
            <a:r>
              <a:rPr lang="en-US" sz="1600" dirty="0">
                <a:latin typeface="Helvetica"/>
                <a:cs typeface="Helvetica"/>
              </a:rPr>
              <a:t>improvements make use of the Barnes-Hut algorithm </a:t>
            </a:r>
            <a:r>
              <a:rPr lang="en-US" sz="1600" dirty="0" smtClean="0">
                <a:latin typeface="Helvetica"/>
                <a:cs typeface="Helvetica"/>
              </a:rPr>
              <a:t>using a </a:t>
            </a:r>
            <a:r>
              <a:rPr lang="en-US" sz="1600" dirty="0">
                <a:latin typeface="Helvetica"/>
                <a:cs typeface="Helvetica"/>
              </a:rPr>
              <a:t>tree-like structure to reduce the number of pairwise similarities that actually have to be </a:t>
            </a:r>
            <a:r>
              <a:rPr lang="en-US" sz="1600" dirty="0" smtClean="0">
                <a:latin typeface="Helvetica"/>
                <a:cs typeface="Helvetica"/>
              </a:rPr>
              <a:t>calculated</a:t>
            </a:r>
            <a:endParaRPr lang="en-US" sz="1600" dirty="0">
              <a:latin typeface="Helvetica"/>
              <a:cs typeface="Helvetica"/>
            </a:endParaRPr>
          </a:p>
        </p:txBody>
      </p:sp>
    </p:spTree>
    <p:extLst>
      <p:ext uri="{BB962C8B-B14F-4D97-AF65-F5344CB8AC3E}">
        <p14:creationId xmlns:p14="http://schemas.microsoft.com/office/powerpoint/2010/main" val="35045608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Motivation</a:t>
            </a:r>
          </a:p>
        </p:txBody>
      </p:sp>
      <p:pic>
        <p:nvPicPr>
          <p:cNvPr id="7" name="Picture 6"/>
          <p:cNvPicPr>
            <a:picLocks noChangeAspect="1"/>
          </p:cNvPicPr>
          <p:nvPr/>
        </p:nvPicPr>
        <p:blipFill>
          <a:blip r:embed="rId2"/>
          <a:stretch>
            <a:fillRect/>
          </a:stretch>
        </p:blipFill>
        <p:spPr>
          <a:xfrm>
            <a:off x="467544" y="1982032"/>
            <a:ext cx="2361622" cy="1008112"/>
          </a:xfrm>
          <a:prstGeom prst="rect">
            <a:avLst/>
          </a:prstGeom>
        </p:spPr>
      </p:pic>
      <p:pic>
        <p:nvPicPr>
          <p:cNvPr id="8" name="Picture 7"/>
          <p:cNvPicPr>
            <a:picLocks noChangeAspect="1"/>
          </p:cNvPicPr>
          <p:nvPr/>
        </p:nvPicPr>
        <p:blipFill>
          <a:blip r:embed="rId3"/>
          <a:stretch>
            <a:fillRect/>
          </a:stretch>
        </p:blipFill>
        <p:spPr>
          <a:xfrm>
            <a:off x="3610258" y="3339945"/>
            <a:ext cx="2573929" cy="2641745"/>
          </a:xfrm>
          <a:prstGeom prst="rect">
            <a:avLst/>
          </a:prstGeom>
        </p:spPr>
      </p:pic>
      <p:pic>
        <p:nvPicPr>
          <p:cNvPr id="9" name="Picture 8"/>
          <p:cNvPicPr>
            <a:picLocks noChangeAspect="1"/>
          </p:cNvPicPr>
          <p:nvPr/>
        </p:nvPicPr>
        <p:blipFill>
          <a:blip r:embed="rId4"/>
          <a:stretch>
            <a:fillRect/>
          </a:stretch>
        </p:blipFill>
        <p:spPr>
          <a:xfrm>
            <a:off x="3929648" y="1413470"/>
            <a:ext cx="1512168" cy="1427405"/>
          </a:xfrm>
          <a:prstGeom prst="rect">
            <a:avLst/>
          </a:prstGeom>
        </p:spPr>
      </p:pic>
      <p:pic>
        <p:nvPicPr>
          <p:cNvPr id="10" name="Picture 9"/>
          <p:cNvPicPr>
            <a:picLocks noChangeAspect="1"/>
          </p:cNvPicPr>
          <p:nvPr/>
        </p:nvPicPr>
        <p:blipFill>
          <a:blip r:embed="rId5"/>
          <a:stretch>
            <a:fillRect/>
          </a:stretch>
        </p:blipFill>
        <p:spPr>
          <a:xfrm>
            <a:off x="6500366" y="3331929"/>
            <a:ext cx="1923554" cy="1849066"/>
          </a:xfrm>
          <a:prstGeom prst="rect">
            <a:avLst/>
          </a:prstGeom>
        </p:spPr>
      </p:pic>
      <p:pic>
        <p:nvPicPr>
          <p:cNvPr id="11" name="Picture 10"/>
          <p:cNvPicPr>
            <a:picLocks noChangeAspect="1"/>
          </p:cNvPicPr>
          <p:nvPr/>
        </p:nvPicPr>
        <p:blipFill>
          <a:blip r:embed="rId6"/>
          <a:stretch>
            <a:fillRect/>
          </a:stretch>
        </p:blipFill>
        <p:spPr>
          <a:xfrm>
            <a:off x="5868144" y="1948629"/>
            <a:ext cx="2555776" cy="1064478"/>
          </a:xfrm>
          <a:prstGeom prst="rect">
            <a:avLst/>
          </a:prstGeom>
        </p:spPr>
      </p:pic>
      <p:pic>
        <p:nvPicPr>
          <p:cNvPr id="3" name="Picture 2"/>
          <p:cNvPicPr>
            <a:picLocks noChangeAspect="1"/>
          </p:cNvPicPr>
          <p:nvPr/>
        </p:nvPicPr>
        <p:blipFill>
          <a:blip r:embed="rId7"/>
          <a:stretch>
            <a:fillRect/>
          </a:stretch>
        </p:blipFill>
        <p:spPr>
          <a:xfrm>
            <a:off x="136170" y="3403146"/>
            <a:ext cx="3131840" cy="1777849"/>
          </a:xfrm>
          <a:prstGeom prst="rect">
            <a:avLst/>
          </a:prstGeom>
        </p:spPr>
      </p:pic>
    </p:spTree>
    <p:extLst>
      <p:ext uri="{BB962C8B-B14F-4D97-AF65-F5344CB8AC3E}">
        <p14:creationId xmlns:p14="http://schemas.microsoft.com/office/powerpoint/2010/main" val="1230813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tSNE step 1</a:t>
            </a:r>
          </a:p>
        </p:txBody>
      </p:sp>
      <p:graphicFrame>
        <p:nvGraphicFramePr>
          <p:cNvPr id="13" name="Table 12"/>
          <p:cNvGraphicFramePr>
            <a:graphicFrameLocks noGrp="1"/>
          </p:cNvGraphicFramePr>
          <p:nvPr>
            <p:extLst/>
          </p:nvPr>
        </p:nvGraphicFramePr>
        <p:xfrm>
          <a:off x="5220072" y="1776467"/>
          <a:ext cx="3528392" cy="2100469"/>
        </p:xfrm>
        <a:graphic>
          <a:graphicData uri="http://schemas.openxmlformats.org/drawingml/2006/table">
            <a:tbl>
              <a:tblPr firstRow="1" firstCol="1" bandRow="1">
                <a:tableStyleId>{72833802-FEF1-4C79-8D5D-14CF1EAF98D9}</a:tableStyleId>
              </a:tblPr>
              <a:tblGrid>
                <a:gridCol w="1037762"/>
                <a:gridCol w="933986"/>
                <a:gridCol w="830210"/>
                <a:gridCol w="726434"/>
              </a:tblGrid>
              <a:tr h="300067">
                <a:tc>
                  <a:txBody>
                    <a:bodyPr/>
                    <a:lstStyle/>
                    <a:p>
                      <a:endParaRPr lang="en-US" sz="1200">
                        <a:latin typeface="Consolas" charset="0"/>
                        <a:ea typeface="Consolas" charset="0"/>
                        <a:cs typeface="Consolas" charset="0"/>
                      </a:endParaRPr>
                    </a:p>
                  </a:txBody>
                  <a:tcPr/>
                </a:tc>
                <a:tc>
                  <a:txBody>
                    <a:bodyPr/>
                    <a:lstStyle/>
                    <a:p>
                      <a:r>
                        <a:rPr lang="en-US" sz="1200">
                          <a:latin typeface="Consolas" charset="0"/>
                          <a:ea typeface="Consolas" charset="0"/>
                          <a:cs typeface="Consolas" charset="0"/>
                        </a:rPr>
                        <a:t>Cell_1</a:t>
                      </a:r>
                    </a:p>
                  </a:txBody>
                  <a:tcPr/>
                </a:tc>
                <a:tc>
                  <a:txBody>
                    <a:bodyPr/>
                    <a:lstStyle/>
                    <a:p>
                      <a:r>
                        <a:rPr lang="en-US" sz="1200">
                          <a:latin typeface="Consolas" charset="0"/>
                          <a:ea typeface="Consolas" charset="0"/>
                          <a:cs typeface="Consolas" charset="0"/>
                        </a:rPr>
                        <a:t>Cell_2</a:t>
                      </a:r>
                    </a:p>
                  </a:txBody>
                  <a:tcPr/>
                </a:tc>
                <a:tc>
                  <a:txBody>
                    <a:bodyPr/>
                    <a:lstStyle/>
                    <a:p>
                      <a:r>
                        <a:rPr lang="en-US" sz="1200">
                          <a:latin typeface="Consolas" charset="0"/>
                          <a:ea typeface="Consolas" charset="0"/>
                          <a:cs typeface="Consolas" charset="0"/>
                        </a:rPr>
                        <a:t>Cell_3</a:t>
                      </a:r>
                    </a:p>
                  </a:txBody>
                  <a:tcPr/>
                </a:tc>
              </a:tr>
              <a:tr h="300067">
                <a:tc>
                  <a:txBody>
                    <a:bodyPr/>
                    <a:lstStyle/>
                    <a:p>
                      <a:r>
                        <a:rPr lang="en-US" sz="1200">
                          <a:latin typeface="Consolas" charset="0"/>
                          <a:ea typeface="Consolas" charset="0"/>
                          <a:cs typeface="Consolas" charset="0"/>
                        </a:rPr>
                        <a:t>Cell_1</a:t>
                      </a:r>
                    </a:p>
                  </a:txBody>
                  <a:tcPr/>
                </a:tc>
                <a:tc>
                  <a:txBody>
                    <a:bodyPr/>
                    <a:lstStyle/>
                    <a:p>
                      <a:r>
                        <a:rPr lang="en-US" sz="1200">
                          <a:latin typeface="Consolas" charset="0"/>
                          <a:ea typeface="Consolas" charset="0"/>
                          <a:cs typeface="Consolas" charset="0"/>
                        </a:rPr>
                        <a:t>8</a:t>
                      </a:r>
                    </a:p>
                  </a:txBody>
                  <a:tcPr/>
                </a:tc>
                <a:tc>
                  <a:txBody>
                    <a:bodyPr/>
                    <a:lstStyle/>
                    <a:p>
                      <a:endParaRPr lang="en-US" sz="1200">
                        <a:latin typeface="Consolas" charset="0"/>
                        <a:ea typeface="Consolas" charset="0"/>
                        <a:cs typeface="Consolas" charset="0"/>
                      </a:endParaRPr>
                    </a:p>
                  </a:txBody>
                  <a:tcPr/>
                </a:tc>
                <a:tc>
                  <a:txBody>
                    <a:bodyPr/>
                    <a:lstStyle/>
                    <a:p>
                      <a:endParaRPr lang="en-US" sz="1200">
                        <a:latin typeface="Consolas" charset="0"/>
                        <a:ea typeface="Consolas" charset="0"/>
                        <a:cs typeface="Consolas" charset="0"/>
                      </a:endParaRPr>
                    </a:p>
                  </a:txBody>
                  <a:tcPr/>
                </a:tc>
              </a:tr>
              <a:tr h="300067">
                <a:tc>
                  <a:txBody>
                    <a:bodyPr/>
                    <a:lstStyle/>
                    <a:p>
                      <a:r>
                        <a:rPr lang="en-US" sz="1200">
                          <a:latin typeface="Consolas" charset="0"/>
                          <a:ea typeface="Consolas" charset="0"/>
                          <a:cs typeface="Consolas" charset="0"/>
                        </a:rPr>
                        <a:t>Cell_2</a:t>
                      </a:r>
                    </a:p>
                  </a:txBody>
                  <a:tcPr/>
                </a:tc>
                <a:tc>
                  <a:txBody>
                    <a:bodyPr/>
                    <a:lstStyle/>
                    <a:p>
                      <a:endParaRPr lang="en-US" sz="1200">
                        <a:latin typeface="Consolas" charset="0"/>
                        <a:ea typeface="Consolas" charset="0"/>
                        <a:cs typeface="Consolas" charset="0"/>
                      </a:endParaRPr>
                    </a:p>
                  </a:txBody>
                  <a:tcPr/>
                </a:tc>
                <a:tc>
                  <a:txBody>
                    <a:bodyPr/>
                    <a:lstStyle/>
                    <a:p>
                      <a:endParaRPr lang="en-US" sz="1200">
                        <a:latin typeface="Consolas" charset="0"/>
                        <a:ea typeface="Consolas" charset="0"/>
                        <a:cs typeface="Consolas" charset="0"/>
                      </a:endParaRPr>
                    </a:p>
                  </a:txBody>
                  <a:tcPr/>
                </a:tc>
                <a:tc>
                  <a:txBody>
                    <a:bodyPr/>
                    <a:lstStyle/>
                    <a:p>
                      <a:endParaRPr lang="en-US" sz="1200">
                        <a:latin typeface="Consolas" charset="0"/>
                        <a:ea typeface="Consolas" charset="0"/>
                        <a:cs typeface="Consolas" charset="0"/>
                      </a:endParaRPr>
                    </a:p>
                  </a:txBody>
                  <a:tcPr/>
                </a:tc>
              </a:tr>
              <a:tr h="300067">
                <a:tc>
                  <a:txBody>
                    <a:bodyPr/>
                    <a:lstStyle/>
                    <a:p>
                      <a:endParaRPr lang="en-US" sz="1200">
                        <a:latin typeface="Consolas" charset="0"/>
                        <a:ea typeface="Consolas" charset="0"/>
                        <a:cs typeface="Consolas" charset="0"/>
                      </a:endParaRPr>
                    </a:p>
                  </a:txBody>
                  <a:tcPr/>
                </a:tc>
                <a:tc>
                  <a:txBody>
                    <a:bodyPr/>
                    <a:lstStyle/>
                    <a:p>
                      <a:endParaRPr lang="en-US" sz="1200">
                        <a:latin typeface="Consolas" charset="0"/>
                        <a:ea typeface="Consolas" charset="0"/>
                        <a:cs typeface="Consolas" charset="0"/>
                      </a:endParaRPr>
                    </a:p>
                  </a:txBody>
                  <a:tcPr/>
                </a:tc>
                <a:tc>
                  <a:txBody>
                    <a:bodyPr/>
                    <a:lstStyle/>
                    <a:p>
                      <a:endParaRPr lang="en-US" sz="1200">
                        <a:latin typeface="Consolas" charset="0"/>
                        <a:ea typeface="Consolas" charset="0"/>
                        <a:cs typeface="Consolas" charset="0"/>
                      </a:endParaRPr>
                    </a:p>
                  </a:txBody>
                  <a:tcPr/>
                </a:tc>
                <a:tc>
                  <a:txBody>
                    <a:bodyPr/>
                    <a:lstStyle/>
                    <a:p>
                      <a:endParaRPr lang="en-US" sz="1200">
                        <a:latin typeface="Consolas" charset="0"/>
                        <a:ea typeface="Consolas" charset="0"/>
                        <a:cs typeface="Consolas" charset="0"/>
                      </a:endParaRPr>
                    </a:p>
                  </a:txBody>
                  <a:tcPr/>
                </a:tc>
              </a:tr>
              <a:tr h="300067">
                <a:tc>
                  <a:txBody>
                    <a:bodyPr/>
                    <a:lstStyle/>
                    <a:p>
                      <a:endParaRPr lang="en-US" sz="1200">
                        <a:latin typeface="Consolas" charset="0"/>
                        <a:ea typeface="Consolas" charset="0"/>
                        <a:cs typeface="Consolas" charset="0"/>
                      </a:endParaRPr>
                    </a:p>
                  </a:txBody>
                  <a:tcPr/>
                </a:tc>
                <a:tc>
                  <a:txBody>
                    <a:bodyPr/>
                    <a:lstStyle/>
                    <a:p>
                      <a:endParaRPr lang="en-US" sz="1200">
                        <a:latin typeface="Consolas" charset="0"/>
                        <a:ea typeface="Consolas" charset="0"/>
                        <a:cs typeface="Consolas" charset="0"/>
                      </a:endParaRPr>
                    </a:p>
                  </a:txBody>
                  <a:tcPr/>
                </a:tc>
                <a:tc>
                  <a:txBody>
                    <a:bodyPr/>
                    <a:lstStyle/>
                    <a:p>
                      <a:endParaRPr lang="en-US" sz="1200">
                        <a:latin typeface="Consolas" charset="0"/>
                        <a:ea typeface="Consolas" charset="0"/>
                        <a:cs typeface="Consolas" charset="0"/>
                      </a:endParaRPr>
                    </a:p>
                  </a:txBody>
                  <a:tcPr/>
                </a:tc>
                <a:tc>
                  <a:txBody>
                    <a:bodyPr/>
                    <a:lstStyle/>
                    <a:p>
                      <a:endParaRPr lang="en-US" sz="1200">
                        <a:latin typeface="Consolas" charset="0"/>
                        <a:ea typeface="Consolas" charset="0"/>
                        <a:cs typeface="Consolas" charset="0"/>
                      </a:endParaRPr>
                    </a:p>
                  </a:txBody>
                  <a:tcPr/>
                </a:tc>
              </a:tr>
              <a:tr h="300067">
                <a:tc>
                  <a:txBody>
                    <a:bodyPr/>
                    <a:lstStyle/>
                    <a:p>
                      <a:endParaRPr lang="en-US" sz="1200">
                        <a:latin typeface="Consolas" charset="0"/>
                        <a:ea typeface="Consolas" charset="0"/>
                        <a:cs typeface="Consolas" charset="0"/>
                      </a:endParaRPr>
                    </a:p>
                  </a:txBody>
                  <a:tcPr/>
                </a:tc>
                <a:tc>
                  <a:txBody>
                    <a:bodyPr/>
                    <a:lstStyle/>
                    <a:p>
                      <a:endParaRPr lang="en-US" sz="1200">
                        <a:latin typeface="Consolas" charset="0"/>
                        <a:ea typeface="Consolas" charset="0"/>
                        <a:cs typeface="Consolas" charset="0"/>
                      </a:endParaRPr>
                    </a:p>
                  </a:txBody>
                  <a:tcPr/>
                </a:tc>
                <a:tc>
                  <a:txBody>
                    <a:bodyPr/>
                    <a:lstStyle/>
                    <a:p>
                      <a:endParaRPr lang="en-US" sz="1200">
                        <a:latin typeface="Consolas" charset="0"/>
                        <a:ea typeface="Consolas" charset="0"/>
                        <a:cs typeface="Consolas" charset="0"/>
                      </a:endParaRPr>
                    </a:p>
                  </a:txBody>
                  <a:tcPr/>
                </a:tc>
                <a:tc>
                  <a:txBody>
                    <a:bodyPr/>
                    <a:lstStyle/>
                    <a:p>
                      <a:endParaRPr lang="en-US" sz="1200">
                        <a:latin typeface="Consolas" charset="0"/>
                        <a:ea typeface="Consolas" charset="0"/>
                        <a:cs typeface="Consolas" charset="0"/>
                      </a:endParaRPr>
                    </a:p>
                  </a:txBody>
                  <a:tcPr/>
                </a:tc>
              </a:tr>
              <a:tr h="300067">
                <a:tc>
                  <a:txBody>
                    <a:bodyPr/>
                    <a:lstStyle/>
                    <a:p>
                      <a:endParaRPr lang="en-US" sz="1200">
                        <a:latin typeface="Consolas" charset="0"/>
                        <a:ea typeface="Consolas" charset="0"/>
                        <a:cs typeface="Consolas" charset="0"/>
                      </a:endParaRPr>
                    </a:p>
                  </a:txBody>
                  <a:tcPr/>
                </a:tc>
                <a:tc>
                  <a:txBody>
                    <a:bodyPr/>
                    <a:lstStyle/>
                    <a:p>
                      <a:endParaRPr lang="en-US" sz="1200">
                        <a:latin typeface="Consolas" charset="0"/>
                        <a:ea typeface="Consolas" charset="0"/>
                        <a:cs typeface="Consolas" charset="0"/>
                      </a:endParaRPr>
                    </a:p>
                  </a:txBody>
                  <a:tcPr/>
                </a:tc>
                <a:tc>
                  <a:txBody>
                    <a:bodyPr/>
                    <a:lstStyle/>
                    <a:p>
                      <a:endParaRPr lang="en-US" sz="1200">
                        <a:latin typeface="Consolas" charset="0"/>
                        <a:ea typeface="Consolas" charset="0"/>
                        <a:cs typeface="Consolas" charset="0"/>
                      </a:endParaRPr>
                    </a:p>
                  </a:txBody>
                  <a:tcPr/>
                </a:tc>
                <a:tc>
                  <a:txBody>
                    <a:bodyPr/>
                    <a:lstStyle/>
                    <a:p>
                      <a:endParaRPr lang="en-US" sz="1200">
                        <a:latin typeface="Consolas" charset="0"/>
                        <a:ea typeface="Consolas" charset="0"/>
                        <a:cs typeface="Consolas" charset="0"/>
                      </a:endParaRPr>
                    </a:p>
                  </a:txBody>
                  <a:tcPr/>
                </a:tc>
              </a:tr>
            </a:tbl>
          </a:graphicData>
        </a:graphic>
      </p:graphicFrame>
      <p:sp>
        <p:nvSpPr>
          <p:cNvPr id="4" name="Rectangle 3"/>
          <p:cNvSpPr>
            <a:spLocks noChangeAspect="1"/>
          </p:cNvSpPr>
          <p:nvPr/>
        </p:nvSpPr>
        <p:spPr>
          <a:xfrm>
            <a:off x="1316703" y="1793141"/>
            <a:ext cx="3312368" cy="331236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1639024" y="2122534"/>
            <a:ext cx="144016" cy="14401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957946" y="1628800"/>
            <a:ext cx="301686" cy="369332"/>
          </a:xfrm>
          <a:prstGeom prst="rect">
            <a:avLst/>
          </a:prstGeom>
          <a:noFill/>
        </p:spPr>
        <p:txBody>
          <a:bodyPr wrap="none" rtlCol="0">
            <a:spAutoFit/>
          </a:bodyPr>
          <a:lstStyle/>
          <a:p>
            <a:r>
              <a:rPr lang="en-US"/>
              <a:t>1</a:t>
            </a:r>
          </a:p>
        </p:txBody>
      </p:sp>
      <p:sp>
        <p:nvSpPr>
          <p:cNvPr id="8" name="TextBox 7"/>
          <p:cNvSpPr txBox="1"/>
          <p:nvPr/>
        </p:nvSpPr>
        <p:spPr>
          <a:xfrm>
            <a:off x="1029954" y="4900518"/>
            <a:ext cx="301686" cy="369332"/>
          </a:xfrm>
          <a:prstGeom prst="rect">
            <a:avLst/>
          </a:prstGeom>
          <a:noFill/>
        </p:spPr>
        <p:txBody>
          <a:bodyPr wrap="none" rtlCol="0">
            <a:spAutoFit/>
          </a:bodyPr>
          <a:lstStyle/>
          <a:p>
            <a:r>
              <a:rPr lang="en-US"/>
              <a:t>0</a:t>
            </a:r>
          </a:p>
        </p:txBody>
      </p:sp>
      <p:sp>
        <p:nvSpPr>
          <p:cNvPr id="14" name="TextBox 13"/>
          <p:cNvSpPr txBox="1"/>
          <p:nvPr/>
        </p:nvSpPr>
        <p:spPr>
          <a:xfrm>
            <a:off x="4493165" y="5085184"/>
            <a:ext cx="301686" cy="369332"/>
          </a:xfrm>
          <a:prstGeom prst="rect">
            <a:avLst/>
          </a:prstGeom>
          <a:noFill/>
        </p:spPr>
        <p:txBody>
          <a:bodyPr wrap="none" rtlCol="0">
            <a:spAutoFit/>
          </a:bodyPr>
          <a:lstStyle/>
          <a:p>
            <a:r>
              <a:rPr lang="en-US"/>
              <a:t>1</a:t>
            </a:r>
          </a:p>
        </p:txBody>
      </p:sp>
      <p:sp>
        <p:nvSpPr>
          <p:cNvPr id="16" name="TextBox 15"/>
          <p:cNvSpPr txBox="1"/>
          <p:nvPr/>
        </p:nvSpPr>
        <p:spPr>
          <a:xfrm>
            <a:off x="1187624" y="5075892"/>
            <a:ext cx="301686" cy="369332"/>
          </a:xfrm>
          <a:prstGeom prst="rect">
            <a:avLst/>
          </a:prstGeom>
          <a:noFill/>
        </p:spPr>
        <p:txBody>
          <a:bodyPr wrap="none" rtlCol="0">
            <a:spAutoFit/>
          </a:bodyPr>
          <a:lstStyle/>
          <a:p>
            <a:r>
              <a:rPr lang="en-US"/>
              <a:t>0</a:t>
            </a:r>
          </a:p>
        </p:txBody>
      </p:sp>
      <p:sp>
        <p:nvSpPr>
          <p:cNvPr id="17" name="Oval 16"/>
          <p:cNvSpPr/>
          <p:nvPr/>
        </p:nvSpPr>
        <p:spPr>
          <a:xfrm>
            <a:off x="4287416" y="4581128"/>
            <a:ext cx="144016" cy="1440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4071392" y="4388033"/>
            <a:ext cx="144016" cy="1440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1844080" y="2288438"/>
            <a:ext cx="144016" cy="14401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1663133" y="3410998"/>
            <a:ext cx="144016" cy="14401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2987824" y="2077616"/>
            <a:ext cx="144016" cy="144016"/>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1916088" y="2077616"/>
            <a:ext cx="144016" cy="14401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3999384" y="4653136"/>
            <a:ext cx="144016" cy="1440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1653771" y="2384884"/>
            <a:ext cx="144016" cy="14401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1924472" y="2437656"/>
            <a:ext cx="144016" cy="14401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p:nvSpPr>
        <p:spPr>
          <a:xfrm>
            <a:off x="2106457" y="2276872"/>
            <a:ext cx="144016" cy="14401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Arrow Connector 26"/>
          <p:cNvCxnSpPr/>
          <p:nvPr/>
        </p:nvCxnSpPr>
        <p:spPr>
          <a:xfrm>
            <a:off x="1691680" y="2143625"/>
            <a:ext cx="24109" cy="13902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5706665" y="1331476"/>
            <a:ext cx="2753767" cy="369332"/>
          </a:xfrm>
          <a:prstGeom prst="rect">
            <a:avLst/>
          </a:prstGeom>
          <a:noFill/>
        </p:spPr>
        <p:txBody>
          <a:bodyPr wrap="none" rtlCol="0">
            <a:spAutoFit/>
          </a:bodyPr>
          <a:lstStyle/>
          <a:p>
            <a:r>
              <a:rPr lang="en-US"/>
              <a:t>High-dimensional distances</a:t>
            </a:r>
          </a:p>
        </p:txBody>
      </p:sp>
    </p:spTree>
    <p:extLst>
      <p:ext uri="{BB962C8B-B14F-4D97-AF65-F5344CB8AC3E}">
        <p14:creationId xmlns:p14="http://schemas.microsoft.com/office/powerpoint/2010/main" val="95751544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tSNE step 2</a:t>
            </a:r>
          </a:p>
        </p:txBody>
      </p:sp>
      <p:graphicFrame>
        <p:nvGraphicFramePr>
          <p:cNvPr id="13" name="Table 12"/>
          <p:cNvGraphicFramePr>
            <a:graphicFrameLocks noGrp="1"/>
          </p:cNvGraphicFramePr>
          <p:nvPr>
            <p:extLst/>
          </p:nvPr>
        </p:nvGraphicFramePr>
        <p:xfrm>
          <a:off x="5220072" y="1776467"/>
          <a:ext cx="3528392" cy="2100469"/>
        </p:xfrm>
        <a:graphic>
          <a:graphicData uri="http://schemas.openxmlformats.org/drawingml/2006/table">
            <a:tbl>
              <a:tblPr firstRow="1" firstCol="1" bandRow="1">
                <a:tableStyleId>{72833802-FEF1-4C79-8D5D-14CF1EAF98D9}</a:tableStyleId>
              </a:tblPr>
              <a:tblGrid>
                <a:gridCol w="1037762"/>
                <a:gridCol w="933986"/>
                <a:gridCol w="830210"/>
                <a:gridCol w="726434"/>
              </a:tblGrid>
              <a:tr h="300067">
                <a:tc>
                  <a:txBody>
                    <a:bodyPr/>
                    <a:lstStyle/>
                    <a:p>
                      <a:endParaRPr lang="en-US" sz="1200">
                        <a:latin typeface="Consolas" charset="0"/>
                        <a:ea typeface="Consolas" charset="0"/>
                        <a:cs typeface="Consolas" charset="0"/>
                      </a:endParaRPr>
                    </a:p>
                  </a:txBody>
                  <a:tcPr/>
                </a:tc>
                <a:tc>
                  <a:txBody>
                    <a:bodyPr/>
                    <a:lstStyle/>
                    <a:p>
                      <a:r>
                        <a:rPr lang="en-US" sz="1200">
                          <a:latin typeface="Consolas" charset="0"/>
                          <a:ea typeface="Consolas" charset="0"/>
                          <a:cs typeface="Consolas" charset="0"/>
                        </a:rPr>
                        <a:t>Cell_1</a:t>
                      </a:r>
                    </a:p>
                  </a:txBody>
                  <a:tcPr/>
                </a:tc>
                <a:tc>
                  <a:txBody>
                    <a:bodyPr/>
                    <a:lstStyle/>
                    <a:p>
                      <a:r>
                        <a:rPr lang="en-US" sz="1200">
                          <a:latin typeface="Consolas" charset="0"/>
                          <a:ea typeface="Consolas" charset="0"/>
                          <a:cs typeface="Consolas" charset="0"/>
                        </a:rPr>
                        <a:t>Cell_2</a:t>
                      </a:r>
                    </a:p>
                  </a:txBody>
                  <a:tcPr/>
                </a:tc>
                <a:tc>
                  <a:txBody>
                    <a:bodyPr/>
                    <a:lstStyle/>
                    <a:p>
                      <a:r>
                        <a:rPr lang="en-US" sz="1200">
                          <a:latin typeface="Consolas" charset="0"/>
                          <a:ea typeface="Consolas" charset="0"/>
                          <a:cs typeface="Consolas" charset="0"/>
                        </a:rPr>
                        <a:t>Cell_3</a:t>
                      </a:r>
                    </a:p>
                  </a:txBody>
                  <a:tcPr/>
                </a:tc>
              </a:tr>
              <a:tr h="300067">
                <a:tc>
                  <a:txBody>
                    <a:bodyPr/>
                    <a:lstStyle/>
                    <a:p>
                      <a:r>
                        <a:rPr lang="en-US" sz="1200">
                          <a:latin typeface="Consolas" charset="0"/>
                          <a:ea typeface="Consolas" charset="0"/>
                          <a:cs typeface="Consolas" charset="0"/>
                        </a:rPr>
                        <a:t>Cell_1</a:t>
                      </a:r>
                    </a:p>
                  </a:txBody>
                  <a:tcPr/>
                </a:tc>
                <a:tc>
                  <a:txBody>
                    <a:bodyPr/>
                    <a:lstStyle/>
                    <a:p>
                      <a:endParaRPr lang="en-US" sz="1200">
                        <a:latin typeface="Consolas" charset="0"/>
                        <a:ea typeface="Consolas" charset="0"/>
                        <a:cs typeface="Consolas" charset="0"/>
                      </a:endParaRPr>
                    </a:p>
                  </a:txBody>
                  <a:tcPr/>
                </a:tc>
                <a:tc>
                  <a:txBody>
                    <a:bodyPr/>
                    <a:lstStyle/>
                    <a:p>
                      <a:endParaRPr lang="en-US" sz="1200">
                        <a:latin typeface="Consolas" charset="0"/>
                        <a:ea typeface="Consolas" charset="0"/>
                        <a:cs typeface="Consolas" charset="0"/>
                      </a:endParaRPr>
                    </a:p>
                  </a:txBody>
                  <a:tcPr/>
                </a:tc>
                <a:tc>
                  <a:txBody>
                    <a:bodyPr/>
                    <a:lstStyle/>
                    <a:p>
                      <a:endParaRPr lang="en-US" sz="1200">
                        <a:latin typeface="Consolas" charset="0"/>
                        <a:ea typeface="Consolas" charset="0"/>
                        <a:cs typeface="Consolas" charset="0"/>
                      </a:endParaRPr>
                    </a:p>
                  </a:txBody>
                  <a:tcPr/>
                </a:tc>
              </a:tr>
              <a:tr h="300067">
                <a:tc>
                  <a:txBody>
                    <a:bodyPr/>
                    <a:lstStyle/>
                    <a:p>
                      <a:r>
                        <a:rPr lang="en-US" sz="1200">
                          <a:latin typeface="Consolas" charset="0"/>
                          <a:ea typeface="Consolas" charset="0"/>
                          <a:cs typeface="Consolas" charset="0"/>
                        </a:rPr>
                        <a:t>Cell_2</a:t>
                      </a:r>
                    </a:p>
                  </a:txBody>
                  <a:tcPr/>
                </a:tc>
                <a:tc>
                  <a:txBody>
                    <a:bodyPr/>
                    <a:lstStyle/>
                    <a:p>
                      <a:endParaRPr lang="en-US" sz="1200">
                        <a:latin typeface="Consolas" charset="0"/>
                        <a:ea typeface="Consolas" charset="0"/>
                        <a:cs typeface="Consolas" charset="0"/>
                      </a:endParaRPr>
                    </a:p>
                  </a:txBody>
                  <a:tcPr/>
                </a:tc>
                <a:tc>
                  <a:txBody>
                    <a:bodyPr/>
                    <a:lstStyle/>
                    <a:p>
                      <a:endParaRPr lang="en-US" sz="1200">
                        <a:latin typeface="Consolas" charset="0"/>
                        <a:ea typeface="Consolas" charset="0"/>
                        <a:cs typeface="Consolas" charset="0"/>
                      </a:endParaRPr>
                    </a:p>
                  </a:txBody>
                  <a:tcPr/>
                </a:tc>
                <a:tc>
                  <a:txBody>
                    <a:bodyPr/>
                    <a:lstStyle/>
                    <a:p>
                      <a:endParaRPr lang="en-US" sz="1200">
                        <a:latin typeface="Consolas" charset="0"/>
                        <a:ea typeface="Consolas" charset="0"/>
                        <a:cs typeface="Consolas" charset="0"/>
                      </a:endParaRPr>
                    </a:p>
                  </a:txBody>
                  <a:tcPr/>
                </a:tc>
              </a:tr>
              <a:tr h="300067">
                <a:tc>
                  <a:txBody>
                    <a:bodyPr/>
                    <a:lstStyle/>
                    <a:p>
                      <a:endParaRPr lang="en-US" sz="1200">
                        <a:latin typeface="Consolas" charset="0"/>
                        <a:ea typeface="Consolas" charset="0"/>
                        <a:cs typeface="Consolas" charset="0"/>
                      </a:endParaRPr>
                    </a:p>
                  </a:txBody>
                  <a:tcPr/>
                </a:tc>
                <a:tc>
                  <a:txBody>
                    <a:bodyPr/>
                    <a:lstStyle/>
                    <a:p>
                      <a:endParaRPr lang="en-US" sz="1200">
                        <a:latin typeface="Consolas" charset="0"/>
                        <a:ea typeface="Consolas" charset="0"/>
                        <a:cs typeface="Consolas" charset="0"/>
                      </a:endParaRPr>
                    </a:p>
                  </a:txBody>
                  <a:tcPr/>
                </a:tc>
                <a:tc>
                  <a:txBody>
                    <a:bodyPr/>
                    <a:lstStyle/>
                    <a:p>
                      <a:endParaRPr lang="en-US" sz="1200">
                        <a:latin typeface="Consolas" charset="0"/>
                        <a:ea typeface="Consolas" charset="0"/>
                        <a:cs typeface="Consolas" charset="0"/>
                      </a:endParaRPr>
                    </a:p>
                  </a:txBody>
                  <a:tcPr/>
                </a:tc>
                <a:tc>
                  <a:txBody>
                    <a:bodyPr/>
                    <a:lstStyle/>
                    <a:p>
                      <a:endParaRPr lang="en-US" sz="1200">
                        <a:latin typeface="Consolas" charset="0"/>
                        <a:ea typeface="Consolas" charset="0"/>
                        <a:cs typeface="Consolas" charset="0"/>
                      </a:endParaRPr>
                    </a:p>
                  </a:txBody>
                  <a:tcPr/>
                </a:tc>
              </a:tr>
              <a:tr h="300067">
                <a:tc>
                  <a:txBody>
                    <a:bodyPr/>
                    <a:lstStyle/>
                    <a:p>
                      <a:endParaRPr lang="en-US" sz="1200">
                        <a:latin typeface="Consolas" charset="0"/>
                        <a:ea typeface="Consolas" charset="0"/>
                        <a:cs typeface="Consolas" charset="0"/>
                      </a:endParaRPr>
                    </a:p>
                  </a:txBody>
                  <a:tcPr/>
                </a:tc>
                <a:tc>
                  <a:txBody>
                    <a:bodyPr/>
                    <a:lstStyle/>
                    <a:p>
                      <a:endParaRPr lang="en-US" sz="1200">
                        <a:latin typeface="Consolas" charset="0"/>
                        <a:ea typeface="Consolas" charset="0"/>
                        <a:cs typeface="Consolas" charset="0"/>
                      </a:endParaRPr>
                    </a:p>
                  </a:txBody>
                  <a:tcPr/>
                </a:tc>
                <a:tc>
                  <a:txBody>
                    <a:bodyPr/>
                    <a:lstStyle/>
                    <a:p>
                      <a:endParaRPr lang="en-US" sz="1200">
                        <a:latin typeface="Consolas" charset="0"/>
                        <a:ea typeface="Consolas" charset="0"/>
                        <a:cs typeface="Consolas" charset="0"/>
                      </a:endParaRPr>
                    </a:p>
                  </a:txBody>
                  <a:tcPr/>
                </a:tc>
                <a:tc>
                  <a:txBody>
                    <a:bodyPr/>
                    <a:lstStyle/>
                    <a:p>
                      <a:endParaRPr lang="en-US" sz="1200">
                        <a:latin typeface="Consolas" charset="0"/>
                        <a:ea typeface="Consolas" charset="0"/>
                        <a:cs typeface="Consolas" charset="0"/>
                      </a:endParaRPr>
                    </a:p>
                  </a:txBody>
                  <a:tcPr/>
                </a:tc>
              </a:tr>
              <a:tr h="300067">
                <a:tc>
                  <a:txBody>
                    <a:bodyPr/>
                    <a:lstStyle/>
                    <a:p>
                      <a:endParaRPr lang="en-US" sz="1200">
                        <a:latin typeface="Consolas" charset="0"/>
                        <a:ea typeface="Consolas" charset="0"/>
                        <a:cs typeface="Consolas" charset="0"/>
                      </a:endParaRPr>
                    </a:p>
                  </a:txBody>
                  <a:tcPr/>
                </a:tc>
                <a:tc>
                  <a:txBody>
                    <a:bodyPr/>
                    <a:lstStyle/>
                    <a:p>
                      <a:endParaRPr lang="en-US" sz="1200">
                        <a:latin typeface="Consolas" charset="0"/>
                        <a:ea typeface="Consolas" charset="0"/>
                        <a:cs typeface="Consolas" charset="0"/>
                      </a:endParaRPr>
                    </a:p>
                  </a:txBody>
                  <a:tcPr/>
                </a:tc>
                <a:tc>
                  <a:txBody>
                    <a:bodyPr/>
                    <a:lstStyle/>
                    <a:p>
                      <a:endParaRPr lang="en-US" sz="1200">
                        <a:latin typeface="Consolas" charset="0"/>
                        <a:ea typeface="Consolas" charset="0"/>
                        <a:cs typeface="Consolas" charset="0"/>
                      </a:endParaRPr>
                    </a:p>
                  </a:txBody>
                  <a:tcPr/>
                </a:tc>
                <a:tc>
                  <a:txBody>
                    <a:bodyPr/>
                    <a:lstStyle/>
                    <a:p>
                      <a:endParaRPr lang="en-US" sz="1200">
                        <a:latin typeface="Consolas" charset="0"/>
                        <a:ea typeface="Consolas" charset="0"/>
                        <a:cs typeface="Consolas" charset="0"/>
                      </a:endParaRPr>
                    </a:p>
                  </a:txBody>
                  <a:tcPr/>
                </a:tc>
              </a:tr>
              <a:tr h="300067">
                <a:tc>
                  <a:txBody>
                    <a:bodyPr/>
                    <a:lstStyle/>
                    <a:p>
                      <a:endParaRPr lang="en-US" sz="1200">
                        <a:latin typeface="Consolas" charset="0"/>
                        <a:ea typeface="Consolas" charset="0"/>
                        <a:cs typeface="Consolas" charset="0"/>
                      </a:endParaRPr>
                    </a:p>
                  </a:txBody>
                  <a:tcPr/>
                </a:tc>
                <a:tc>
                  <a:txBody>
                    <a:bodyPr/>
                    <a:lstStyle/>
                    <a:p>
                      <a:endParaRPr lang="en-US" sz="1200">
                        <a:latin typeface="Consolas" charset="0"/>
                        <a:ea typeface="Consolas" charset="0"/>
                        <a:cs typeface="Consolas" charset="0"/>
                      </a:endParaRPr>
                    </a:p>
                  </a:txBody>
                  <a:tcPr/>
                </a:tc>
                <a:tc>
                  <a:txBody>
                    <a:bodyPr/>
                    <a:lstStyle/>
                    <a:p>
                      <a:endParaRPr lang="en-US" sz="1200">
                        <a:latin typeface="Consolas" charset="0"/>
                        <a:ea typeface="Consolas" charset="0"/>
                        <a:cs typeface="Consolas" charset="0"/>
                      </a:endParaRPr>
                    </a:p>
                  </a:txBody>
                  <a:tcPr/>
                </a:tc>
                <a:tc>
                  <a:txBody>
                    <a:bodyPr/>
                    <a:lstStyle/>
                    <a:p>
                      <a:endParaRPr lang="en-US" sz="1200">
                        <a:latin typeface="Consolas" charset="0"/>
                        <a:ea typeface="Consolas" charset="0"/>
                        <a:cs typeface="Consolas" charset="0"/>
                      </a:endParaRPr>
                    </a:p>
                  </a:txBody>
                  <a:tcPr/>
                </a:tc>
              </a:tr>
            </a:tbl>
          </a:graphicData>
        </a:graphic>
      </p:graphicFrame>
      <p:sp>
        <p:nvSpPr>
          <p:cNvPr id="4" name="Rectangle 3"/>
          <p:cNvSpPr>
            <a:spLocks noChangeAspect="1"/>
          </p:cNvSpPr>
          <p:nvPr/>
        </p:nvSpPr>
        <p:spPr>
          <a:xfrm>
            <a:off x="1316703" y="1793141"/>
            <a:ext cx="3312368" cy="331236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3124371" y="3356992"/>
            <a:ext cx="144016" cy="14401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957946" y="1628800"/>
            <a:ext cx="301686" cy="369332"/>
          </a:xfrm>
          <a:prstGeom prst="rect">
            <a:avLst/>
          </a:prstGeom>
          <a:noFill/>
        </p:spPr>
        <p:txBody>
          <a:bodyPr wrap="none" rtlCol="0">
            <a:spAutoFit/>
          </a:bodyPr>
          <a:lstStyle/>
          <a:p>
            <a:r>
              <a:rPr lang="en-US"/>
              <a:t>1</a:t>
            </a:r>
          </a:p>
        </p:txBody>
      </p:sp>
      <p:sp>
        <p:nvSpPr>
          <p:cNvPr id="8" name="TextBox 7"/>
          <p:cNvSpPr txBox="1"/>
          <p:nvPr/>
        </p:nvSpPr>
        <p:spPr>
          <a:xfrm>
            <a:off x="1029954" y="4900518"/>
            <a:ext cx="301686" cy="369332"/>
          </a:xfrm>
          <a:prstGeom prst="rect">
            <a:avLst/>
          </a:prstGeom>
          <a:noFill/>
        </p:spPr>
        <p:txBody>
          <a:bodyPr wrap="none" rtlCol="0">
            <a:spAutoFit/>
          </a:bodyPr>
          <a:lstStyle/>
          <a:p>
            <a:r>
              <a:rPr lang="en-US"/>
              <a:t>0</a:t>
            </a:r>
          </a:p>
        </p:txBody>
      </p:sp>
      <p:sp>
        <p:nvSpPr>
          <p:cNvPr id="14" name="TextBox 13"/>
          <p:cNvSpPr txBox="1"/>
          <p:nvPr/>
        </p:nvSpPr>
        <p:spPr>
          <a:xfrm>
            <a:off x="4493165" y="5085184"/>
            <a:ext cx="301686" cy="369332"/>
          </a:xfrm>
          <a:prstGeom prst="rect">
            <a:avLst/>
          </a:prstGeom>
          <a:noFill/>
        </p:spPr>
        <p:txBody>
          <a:bodyPr wrap="none" rtlCol="0">
            <a:spAutoFit/>
          </a:bodyPr>
          <a:lstStyle/>
          <a:p>
            <a:r>
              <a:rPr lang="en-US"/>
              <a:t>1</a:t>
            </a:r>
          </a:p>
        </p:txBody>
      </p:sp>
      <p:sp>
        <p:nvSpPr>
          <p:cNvPr id="16" name="TextBox 15"/>
          <p:cNvSpPr txBox="1"/>
          <p:nvPr/>
        </p:nvSpPr>
        <p:spPr>
          <a:xfrm>
            <a:off x="1187624" y="5075892"/>
            <a:ext cx="301686" cy="369332"/>
          </a:xfrm>
          <a:prstGeom prst="rect">
            <a:avLst/>
          </a:prstGeom>
          <a:noFill/>
        </p:spPr>
        <p:txBody>
          <a:bodyPr wrap="none" rtlCol="0">
            <a:spAutoFit/>
          </a:bodyPr>
          <a:lstStyle/>
          <a:p>
            <a:r>
              <a:rPr lang="en-US"/>
              <a:t>0</a:t>
            </a:r>
          </a:p>
        </p:txBody>
      </p:sp>
      <p:sp>
        <p:nvSpPr>
          <p:cNvPr id="17" name="Oval 16"/>
          <p:cNvSpPr/>
          <p:nvPr/>
        </p:nvSpPr>
        <p:spPr>
          <a:xfrm>
            <a:off x="3215893" y="2723804"/>
            <a:ext cx="144016" cy="1440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2930084" y="3650446"/>
            <a:ext cx="144016" cy="1440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2555776" y="3506430"/>
            <a:ext cx="144016" cy="14401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2828871" y="3212976"/>
            <a:ext cx="144016" cy="14401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2575958" y="2867820"/>
            <a:ext cx="144016" cy="144016"/>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2900879" y="2564717"/>
            <a:ext cx="144016" cy="14401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2341164" y="3284984"/>
            <a:ext cx="144016" cy="1440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3299739" y="2934919"/>
            <a:ext cx="144016" cy="14401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2136442" y="2870424"/>
            <a:ext cx="144016" cy="14401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p:nvSpPr>
        <p:spPr>
          <a:xfrm>
            <a:off x="3592423" y="3578438"/>
            <a:ext cx="144016" cy="14401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5638194" y="1286341"/>
            <a:ext cx="2692147" cy="369332"/>
          </a:xfrm>
          <a:prstGeom prst="rect">
            <a:avLst/>
          </a:prstGeom>
          <a:noFill/>
        </p:spPr>
        <p:txBody>
          <a:bodyPr wrap="none" rtlCol="0">
            <a:spAutoFit/>
          </a:bodyPr>
          <a:lstStyle/>
          <a:p>
            <a:r>
              <a:rPr lang="en-US"/>
              <a:t>Low dimensional distances</a:t>
            </a:r>
          </a:p>
        </p:txBody>
      </p:sp>
    </p:spTree>
    <p:extLst>
      <p:ext uri="{BB962C8B-B14F-4D97-AF65-F5344CB8AC3E}">
        <p14:creationId xmlns:p14="http://schemas.microsoft.com/office/powerpoint/2010/main" val="186710033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tSNE step 3</a:t>
            </a:r>
          </a:p>
        </p:txBody>
      </p:sp>
      <p:graphicFrame>
        <p:nvGraphicFramePr>
          <p:cNvPr id="13" name="Table 12"/>
          <p:cNvGraphicFramePr>
            <a:graphicFrameLocks noGrp="1"/>
          </p:cNvGraphicFramePr>
          <p:nvPr>
            <p:extLst/>
          </p:nvPr>
        </p:nvGraphicFramePr>
        <p:xfrm>
          <a:off x="5278904" y="1776467"/>
          <a:ext cx="2749480" cy="1652536"/>
        </p:xfrm>
        <a:graphic>
          <a:graphicData uri="http://schemas.openxmlformats.org/drawingml/2006/table">
            <a:tbl>
              <a:tblPr firstRow="1" firstCol="1" bandRow="1">
                <a:tableStyleId>{72833802-FEF1-4C79-8D5D-14CF1EAF98D9}</a:tableStyleId>
              </a:tblPr>
              <a:tblGrid>
                <a:gridCol w="808670"/>
                <a:gridCol w="727803"/>
                <a:gridCol w="646937"/>
                <a:gridCol w="566070"/>
              </a:tblGrid>
              <a:tr h="233826">
                <a:tc>
                  <a:txBody>
                    <a:bodyPr/>
                    <a:lstStyle/>
                    <a:p>
                      <a:endParaRPr lang="en-US" sz="900">
                        <a:latin typeface="Consolas" charset="0"/>
                        <a:ea typeface="Consolas" charset="0"/>
                        <a:cs typeface="Consolas" charset="0"/>
                      </a:endParaRPr>
                    </a:p>
                  </a:txBody>
                  <a:tcPr marL="71254" marR="71254" marT="35627" marB="35627"/>
                </a:tc>
                <a:tc>
                  <a:txBody>
                    <a:bodyPr/>
                    <a:lstStyle/>
                    <a:p>
                      <a:r>
                        <a:rPr lang="en-US" sz="900">
                          <a:latin typeface="Consolas" charset="0"/>
                          <a:ea typeface="Consolas" charset="0"/>
                          <a:cs typeface="Consolas" charset="0"/>
                        </a:rPr>
                        <a:t>Cell_1</a:t>
                      </a:r>
                    </a:p>
                  </a:txBody>
                  <a:tcPr marL="71254" marR="71254" marT="35627" marB="35627"/>
                </a:tc>
                <a:tc>
                  <a:txBody>
                    <a:bodyPr/>
                    <a:lstStyle/>
                    <a:p>
                      <a:r>
                        <a:rPr lang="en-US" sz="900">
                          <a:latin typeface="Consolas" charset="0"/>
                          <a:ea typeface="Consolas" charset="0"/>
                          <a:cs typeface="Consolas" charset="0"/>
                        </a:rPr>
                        <a:t>Cell_2</a:t>
                      </a:r>
                    </a:p>
                  </a:txBody>
                  <a:tcPr marL="71254" marR="71254" marT="35627" marB="35627"/>
                </a:tc>
                <a:tc>
                  <a:txBody>
                    <a:bodyPr/>
                    <a:lstStyle/>
                    <a:p>
                      <a:r>
                        <a:rPr lang="en-US" sz="900">
                          <a:latin typeface="Consolas" charset="0"/>
                          <a:ea typeface="Consolas" charset="0"/>
                          <a:cs typeface="Consolas" charset="0"/>
                        </a:rPr>
                        <a:t>Cell_3</a:t>
                      </a:r>
                    </a:p>
                  </a:txBody>
                  <a:tcPr marL="71254" marR="71254" marT="35627" marB="35627"/>
                </a:tc>
              </a:tr>
              <a:tr h="233826">
                <a:tc>
                  <a:txBody>
                    <a:bodyPr/>
                    <a:lstStyle/>
                    <a:p>
                      <a:r>
                        <a:rPr lang="en-US" sz="900">
                          <a:latin typeface="Consolas" charset="0"/>
                          <a:ea typeface="Consolas" charset="0"/>
                          <a:cs typeface="Consolas" charset="0"/>
                        </a:rPr>
                        <a:t>Cell_1</a:t>
                      </a:r>
                    </a:p>
                  </a:txBody>
                  <a:tcPr marL="71254" marR="71254" marT="35627" marB="35627"/>
                </a:tc>
                <a:tc>
                  <a:txBody>
                    <a:bodyPr/>
                    <a:lstStyle/>
                    <a:p>
                      <a:endParaRPr lang="en-US" sz="900">
                        <a:latin typeface="Consolas" charset="0"/>
                        <a:ea typeface="Consolas" charset="0"/>
                        <a:cs typeface="Consolas" charset="0"/>
                      </a:endParaRPr>
                    </a:p>
                  </a:txBody>
                  <a:tcPr marL="71254" marR="71254" marT="35627" marB="35627"/>
                </a:tc>
                <a:tc>
                  <a:txBody>
                    <a:bodyPr/>
                    <a:lstStyle/>
                    <a:p>
                      <a:endParaRPr lang="en-US" sz="900">
                        <a:latin typeface="Consolas" charset="0"/>
                        <a:ea typeface="Consolas" charset="0"/>
                        <a:cs typeface="Consolas" charset="0"/>
                      </a:endParaRPr>
                    </a:p>
                  </a:txBody>
                  <a:tcPr marL="71254" marR="71254" marT="35627" marB="35627"/>
                </a:tc>
                <a:tc>
                  <a:txBody>
                    <a:bodyPr/>
                    <a:lstStyle/>
                    <a:p>
                      <a:endParaRPr lang="en-US" sz="900">
                        <a:latin typeface="Consolas" charset="0"/>
                        <a:ea typeface="Consolas" charset="0"/>
                        <a:cs typeface="Consolas" charset="0"/>
                      </a:endParaRPr>
                    </a:p>
                  </a:txBody>
                  <a:tcPr marL="71254" marR="71254" marT="35627" marB="35627"/>
                </a:tc>
              </a:tr>
              <a:tr h="233826">
                <a:tc>
                  <a:txBody>
                    <a:bodyPr/>
                    <a:lstStyle/>
                    <a:p>
                      <a:r>
                        <a:rPr lang="en-US" sz="900">
                          <a:latin typeface="Consolas" charset="0"/>
                          <a:ea typeface="Consolas" charset="0"/>
                          <a:cs typeface="Consolas" charset="0"/>
                        </a:rPr>
                        <a:t>Cell_2</a:t>
                      </a:r>
                    </a:p>
                  </a:txBody>
                  <a:tcPr marL="71254" marR="71254" marT="35627" marB="35627"/>
                </a:tc>
                <a:tc>
                  <a:txBody>
                    <a:bodyPr/>
                    <a:lstStyle/>
                    <a:p>
                      <a:endParaRPr lang="en-US" sz="900">
                        <a:latin typeface="Consolas" charset="0"/>
                        <a:ea typeface="Consolas" charset="0"/>
                        <a:cs typeface="Consolas" charset="0"/>
                      </a:endParaRPr>
                    </a:p>
                  </a:txBody>
                  <a:tcPr marL="71254" marR="71254" marT="35627" marB="35627"/>
                </a:tc>
                <a:tc>
                  <a:txBody>
                    <a:bodyPr/>
                    <a:lstStyle/>
                    <a:p>
                      <a:endParaRPr lang="en-US" sz="900">
                        <a:latin typeface="Consolas" charset="0"/>
                        <a:ea typeface="Consolas" charset="0"/>
                        <a:cs typeface="Consolas" charset="0"/>
                      </a:endParaRPr>
                    </a:p>
                  </a:txBody>
                  <a:tcPr marL="71254" marR="71254" marT="35627" marB="35627"/>
                </a:tc>
                <a:tc>
                  <a:txBody>
                    <a:bodyPr/>
                    <a:lstStyle/>
                    <a:p>
                      <a:endParaRPr lang="en-US" sz="900">
                        <a:latin typeface="Consolas" charset="0"/>
                        <a:ea typeface="Consolas" charset="0"/>
                        <a:cs typeface="Consolas" charset="0"/>
                      </a:endParaRPr>
                    </a:p>
                  </a:txBody>
                  <a:tcPr marL="71254" marR="71254" marT="35627" marB="35627"/>
                </a:tc>
              </a:tr>
              <a:tr h="249580">
                <a:tc>
                  <a:txBody>
                    <a:bodyPr/>
                    <a:lstStyle/>
                    <a:p>
                      <a:endParaRPr lang="en-US" sz="900">
                        <a:latin typeface="Consolas" charset="0"/>
                        <a:ea typeface="Consolas" charset="0"/>
                        <a:cs typeface="Consolas" charset="0"/>
                      </a:endParaRPr>
                    </a:p>
                  </a:txBody>
                  <a:tcPr marL="71254" marR="71254" marT="35627" marB="35627"/>
                </a:tc>
                <a:tc>
                  <a:txBody>
                    <a:bodyPr/>
                    <a:lstStyle/>
                    <a:p>
                      <a:endParaRPr lang="en-US" sz="900">
                        <a:latin typeface="Consolas" charset="0"/>
                        <a:ea typeface="Consolas" charset="0"/>
                        <a:cs typeface="Consolas" charset="0"/>
                      </a:endParaRPr>
                    </a:p>
                  </a:txBody>
                  <a:tcPr marL="71254" marR="71254" marT="35627" marB="35627"/>
                </a:tc>
                <a:tc>
                  <a:txBody>
                    <a:bodyPr/>
                    <a:lstStyle/>
                    <a:p>
                      <a:endParaRPr lang="en-US" sz="900">
                        <a:latin typeface="Consolas" charset="0"/>
                        <a:ea typeface="Consolas" charset="0"/>
                        <a:cs typeface="Consolas" charset="0"/>
                      </a:endParaRPr>
                    </a:p>
                  </a:txBody>
                  <a:tcPr marL="71254" marR="71254" marT="35627" marB="35627"/>
                </a:tc>
                <a:tc>
                  <a:txBody>
                    <a:bodyPr/>
                    <a:lstStyle/>
                    <a:p>
                      <a:endParaRPr lang="en-US" sz="900">
                        <a:latin typeface="Consolas" charset="0"/>
                        <a:ea typeface="Consolas" charset="0"/>
                        <a:cs typeface="Consolas" charset="0"/>
                      </a:endParaRPr>
                    </a:p>
                  </a:txBody>
                  <a:tcPr marL="71254" marR="71254" marT="35627" marB="35627"/>
                </a:tc>
              </a:tr>
              <a:tr h="233826">
                <a:tc>
                  <a:txBody>
                    <a:bodyPr/>
                    <a:lstStyle/>
                    <a:p>
                      <a:endParaRPr lang="en-US" sz="900">
                        <a:latin typeface="Consolas" charset="0"/>
                        <a:ea typeface="Consolas" charset="0"/>
                        <a:cs typeface="Consolas" charset="0"/>
                      </a:endParaRPr>
                    </a:p>
                  </a:txBody>
                  <a:tcPr marL="71254" marR="71254" marT="35627" marB="35627"/>
                </a:tc>
                <a:tc>
                  <a:txBody>
                    <a:bodyPr/>
                    <a:lstStyle/>
                    <a:p>
                      <a:endParaRPr lang="en-US" sz="900">
                        <a:latin typeface="Consolas" charset="0"/>
                        <a:ea typeface="Consolas" charset="0"/>
                        <a:cs typeface="Consolas" charset="0"/>
                      </a:endParaRPr>
                    </a:p>
                  </a:txBody>
                  <a:tcPr marL="71254" marR="71254" marT="35627" marB="35627"/>
                </a:tc>
                <a:tc>
                  <a:txBody>
                    <a:bodyPr/>
                    <a:lstStyle/>
                    <a:p>
                      <a:endParaRPr lang="en-US" sz="900">
                        <a:latin typeface="Consolas" charset="0"/>
                        <a:ea typeface="Consolas" charset="0"/>
                        <a:cs typeface="Consolas" charset="0"/>
                      </a:endParaRPr>
                    </a:p>
                  </a:txBody>
                  <a:tcPr marL="71254" marR="71254" marT="35627" marB="35627"/>
                </a:tc>
                <a:tc>
                  <a:txBody>
                    <a:bodyPr/>
                    <a:lstStyle/>
                    <a:p>
                      <a:endParaRPr lang="en-US" sz="900">
                        <a:latin typeface="Consolas" charset="0"/>
                        <a:ea typeface="Consolas" charset="0"/>
                        <a:cs typeface="Consolas" charset="0"/>
                      </a:endParaRPr>
                    </a:p>
                  </a:txBody>
                  <a:tcPr marL="71254" marR="71254" marT="35627" marB="35627"/>
                </a:tc>
              </a:tr>
              <a:tr h="233826">
                <a:tc>
                  <a:txBody>
                    <a:bodyPr/>
                    <a:lstStyle/>
                    <a:p>
                      <a:endParaRPr lang="en-US" sz="900">
                        <a:latin typeface="Consolas" charset="0"/>
                        <a:ea typeface="Consolas" charset="0"/>
                        <a:cs typeface="Consolas" charset="0"/>
                      </a:endParaRPr>
                    </a:p>
                  </a:txBody>
                  <a:tcPr marL="71254" marR="71254" marT="35627" marB="35627"/>
                </a:tc>
                <a:tc>
                  <a:txBody>
                    <a:bodyPr/>
                    <a:lstStyle/>
                    <a:p>
                      <a:endParaRPr lang="en-US" sz="900">
                        <a:latin typeface="Consolas" charset="0"/>
                        <a:ea typeface="Consolas" charset="0"/>
                        <a:cs typeface="Consolas" charset="0"/>
                      </a:endParaRPr>
                    </a:p>
                  </a:txBody>
                  <a:tcPr marL="71254" marR="71254" marT="35627" marB="35627"/>
                </a:tc>
                <a:tc>
                  <a:txBody>
                    <a:bodyPr/>
                    <a:lstStyle/>
                    <a:p>
                      <a:endParaRPr lang="en-US" sz="900">
                        <a:latin typeface="Consolas" charset="0"/>
                        <a:ea typeface="Consolas" charset="0"/>
                        <a:cs typeface="Consolas" charset="0"/>
                      </a:endParaRPr>
                    </a:p>
                  </a:txBody>
                  <a:tcPr marL="71254" marR="71254" marT="35627" marB="35627"/>
                </a:tc>
                <a:tc>
                  <a:txBody>
                    <a:bodyPr/>
                    <a:lstStyle/>
                    <a:p>
                      <a:endParaRPr lang="en-US" sz="900">
                        <a:latin typeface="Consolas" charset="0"/>
                        <a:ea typeface="Consolas" charset="0"/>
                        <a:cs typeface="Consolas" charset="0"/>
                      </a:endParaRPr>
                    </a:p>
                  </a:txBody>
                  <a:tcPr marL="71254" marR="71254" marT="35627" marB="35627"/>
                </a:tc>
              </a:tr>
              <a:tr h="233826">
                <a:tc>
                  <a:txBody>
                    <a:bodyPr/>
                    <a:lstStyle/>
                    <a:p>
                      <a:endParaRPr lang="en-US" sz="900">
                        <a:latin typeface="Consolas" charset="0"/>
                        <a:ea typeface="Consolas" charset="0"/>
                        <a:cs typeface="Consolas" charset="0"/>
                      </a:endParaRPr>
                    </a:p>
                  </a:txBody>
                  <a:tcPr marL="71254" marR="71254" marT="35627" marB="35627"/>
                </a:tc>
                <a:tc>
                  <a:txBody>
                    <a:bodyPr/>
                    <a:lstStyle/>
                    <a:p>
                      <a:endParaRPr lang="en-US" sz="900">
                        <a:latin typeface="Consolas" charset="0"/>
                        <a:ea typeface="Consolas" charset="0"/>
                        <a:cs typeface="Consolas" charset="0"/>
                      </a:endParaRPr>
                    </a:p>
                  </a:txBody>
                  <a:tcPr marL="71254" marR="71254" marT="35627" marB="35627"/>
                </a:tc>
                <a:tc>
                  <a:txBody>
                    <a:bodyPr/>
                    <a:lstStyle/>
                    <a:p>
                      <a:endParaRPr lang="en-US" sz="900">
                        <a:latin typeface="Consolas" charset="0"/>
                        <a:ea typeface="Consolas" charset="0"/>
                        <a:cs typeface="Consolas" charset="0"/>
                      </a:endParaRPr>
                    </a:p>
                  </a:txBody>
                  <a:tcPr marL="71254" marR="71254" marT="35627" marB="35627"/>
                </a:tc>
                <a:tc>
                  <a:txBody>
                    <a:bodyPr/>
                    <a:lstStyle/>
                    <a:p>
                      <a:endParaRPr lang="en-US" sz="900">
                        <a:latin typeface="Consolas" charset="0"/>
                        <a:ea typeface="Consolas" charset="0"/>
                        <a:cs typeface="Consolas" charset="0"/>
                      </a:endParaRPr>
                    </a:p>
                  </a:txBody>
                  <a:tcPr marL="71254" marR="71254" marT="35627" marB="35627"/>
                </a:tc>
              </a:tr>
            </a:tbl>
          </a:graphicData>
        </a:graphic>
      </p:graphicFrame>
      <p:sp>
        <p:nvSpPr>
          <p:cNvPr id="4" name="Rectangle 3"/>
          <p:cNvSpPr>
            <a:spLocks noChangeAspect="1"/>
          </p:cNvSpPr>
          <p:nvPr/>
        </p:nvSpPr>
        <p:spPr>
          <a:xfrm>
            <a:off x="1316703" y="1793141"/>
            <a:ext cx="3312368" cy="331236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3603477" y="4344192"/>
            <a:ext cx="144016" cy="14401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957946" y="1628800"/>
            <a:ext cx="301686" cy="369332"/>
          </a:xfrm>
          <a:prstGeom prst="rect">
            <a:avLst/>
          </a:prstGeom>
          <a:noFill/>
        </p:spPr>
        <p:txBody>
          <a:bodyPr wrap="none" rtlCol="0">
            <a:spAutoFit/>
          </a:bodyPr>
          <a:lstStyle/>
          <a:p>
            <a:r>
              <a:rPr lang="en-US"/>
              <a:t>1</a:t>
            </a:r>
          </a:p>
        </p:txBody>
      </p:sp>
      <p:sp>
        <p:nvSpPr>
          <p:cNvPr id="8" name="TextBox 7"/>
          <p:cNvSpPr txBox="1"/>
          <p:nvPr/>
        </p:nvSpPr>
        <p:spPr>
          <a:xfrm>
            <a:off x="1029954" y="4900518"/>
            <a:ext cx="301686" cy="369332"/>
          </a:xfrm>
          <a:prstGeom prst="rect">
            <a:avLst/>
          </a:prstGeom>
          <a:noFill/>
        </p:spPr>
        <p:txBody>
          <a:bodyPr wrap="none" rtlCol="0">
            <a:spAutoFit/>
          </a:bodyPr>
          <a:lstStyle/>
          <a:p>
            <a:r>
              <a:rPr lang="en-US"/>
              <a:t>0</a:t>
            </a:r>
          </a:p>
        </p:txBody>
      </p:sp>
      <p:sp>
        <p:nvSpPr>
          <p:cNvPr id="14" name="TextBox 13"/>
          <p:cNvSpPr txBox="1"/>
          <p:nvPr/>
        </p:nvSpPr>
        <p:spPr>
          <a:xfrm>
            <a:off x="4493165" y="5085184"/>
            <a:ext cx="301686" cy="369332"/>
          </a:xfrm>
          <a:prstGeom prst="rect">
            <a:avLst/>
          </a:prstGeom>
          <a:noFill/>
        </p:spPr>
        <p:txBody>
          <a:bodyPr wrap="none" rtlCol="0">
            <a:spAutoFit/>
          </a:bodyPr>
          <a:lstStyle/>
          <a:p>
            <a:r>
              <a:rPr lang="en-US"/>
              <a:t>1</a:t>
            </a:r>
          </a:p>
        </p:txBody>
      </p:sp>
      <p:sp>
        <p:nvSpPr>
          <p:cNvPr id="16" name="TextBox 15"/>
          <p:cNvSpPr txBox="1"/>
          <p:nvPr/>
        </p:nvSpPr>
        <p:spPr>
          <a:xfrm>
            <a:off x="1187624" y="5075892"/>
            <a:ext cx="301686" cy="369332"/>
          </a:xfrm>
          <a:prstGeom prst="rect">
            <a:avLst/>
          </a:prstGeom>
          <a:noFill/>
        </p:spPr>
        <p:txBody>
          <a:bodyPr wrap="none" rtlCol="0">
            <a:spAutoFit/>
          </a:bodyPr>
          <a:lstStyle/>
          <a:p>
            <a:r>
              <a:rPr lang="en-US"/>
              <a:t>0</a:t>
            </a:r>
          </a:p>
        </p:txBody>
      </p:sp>
      <p:sp>
        <p:nvSpPr>
          <p:cNvPr id="17" name="Oval 16"/>
          <p:cNvSpPr/>
          <p:nvPr/>
        </p:nvSpPr>
        <p:spPr>
          <a:xfrm>
            <a:off x="1878052" y="2686373"/>
            <a:ext cx="144016" cy="1440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1802315" y="3170104"/>
            <a:ext cx="144016" cy="1440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3374623" y="4120913"/>
            <a:ext cx="144016" cy="14401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2555776" y="3645024"/>
            <a:ext cx="144016" cy="14401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3782080" y="2542357"/>
            <a:ext cx="144016" cy="144016"/>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3854088" y="3939500"/>
            <a:ext cx="144016" cy="14401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1802315" y="2939828"/>
            <a:ext cx="144016" cy="1440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3556725" y="3939500"/>
            <a:ext cx="144016" cy="14401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3244079" y="4362778"/>
            <a:ext cx="144016" cy="14401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p:nvSpPr>
        <p:spPr>
          <a:xfrm>
            <a:off x="3700741" y="4107843"/>
            <a:ext cx="144016" cy="14401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4836520" y="3566631"/>
            <a:ext cx="3604256" cy="369332"/>
          </a:xfrm>
          <a:prstGeom prst="rect">
            <a:avLst/>
          </a:prstGeom>
          <a:noFill/>
        </p:spPr>
        <p:txBody>
          <a:bodyPr wrap="none" rtlCol="0">
            <a:spAutoFit/>
          </a:bodyPr>
          <a:lstStyle/>
          <a:p>
            <a:r>
              <a:rPr lang="en-US"/>
              <a:t>Compare the two distances matrices</a:t>
            </a:r>
          </a:p>
        </p:txBody>
      </p:sp>
      <p:graphicFrame>
        <p:nvGraphicFramePr>
          <p:cNvPr id="27" name="Table 26"/>
          <p:cNvGraphicFramePr>
            <a:graphicFrameLocks noGrp="1"/>
          </p:cNvGraphicFramePr>
          <p:nvPr>
            <p:extLst/>
          </p:nvPr>
        </p:nvGraphicFramePr>
        <p:xfrm>
          <a:off x="5248913" y="3997730"/>
          <a:ext cx="2779470" cy="1654632"/>
        </p:xfrm>
        <a:graphic>
          <a:graphicData uri="http://schemas.openxmlformats.org/drawingml/2006/table">
            <a:tbl>
              <a:tblPr firstRow="1" firstCol="1" bandRow="1">
                <a:tableStyleId>{72833802-FEF1-4C79-8D5D-14CF1EAF98D9}</a:tableStyleId>
              </a:tblPr>
              <a:tblGrid>
                <a:gridCol w="817491"/>
                <a:gridCol w="735742"/>
                <a:gridCol w="653993"/>
                <a:gridCol w="572244"/>
              </a:tblGrid>
              <a:tr h="236376">
                <a:tc>
                  <a:txBody>
                    <a:bodyPr/>
                    <a:lstStyle/>
                    <a:p>
                      <a:endParaRPr lang="en-US" sz="900">
                        <a:latin typeface="Consolas" charset="0"/>
                        <a:ea typeface="Consolas" charset="0"/>
                        <a:cs typeface="Consolas" charset="0"/>
                      </a:endParaRPr>
                    </a:p>
                  </a:txBody>
                  <a:tcPr marL="72031" marR="72031" marT="36016" marB="36016"/>
                </a:tc>
                <a:tc>
                  <a:txBody>
                    <a:bodyPr/>
                    <a:lstStyle/>
                    <a:p>
                      <a:r>
                        <a:rPr lang="en-US" sz="900">
                          <a:latin typeface="Consolas" charset="0"/>
                          <a:ea typeface="Consolas" charset="0"/>
                          <a:cs typeface="Consolas" charset="0"/>
                        </a:rPr>
                        <a:t>Cell_1</a:t>
                      </a:r>
                    </a:p>
                  </a:txBody>
                  <a:tcPr marL="72031" marR="72031" marT="36016" marB="36016"/>
                </a:tc>
                <a:tc>
                  <a:txBody>
                    <a:bodyPr/>
                    <a:lstStyle/>
                    <a:p>
                      <a:r>
                        <a:rPr lang="en-US" sz="900">
                          <a:latin typeface="Consolas" charset="0"/>
                          <a:ea typeface="Consolas" charset="0"/>
                          <a:cs typeface="Consolas" charset="0"/>
                        </a:rPr>
                        <a:t>Cell_2</a:t>
                      </a:r>
                    </a:p>
                  </a:txBody>
                  <a:tcPr marL="72031" marR="72031" marT="36016" marB="36016"/>
                </a:tc>
                <a:tc>
                  <a:txBody>
                    <a:bodyPr/>
                    <a:lstStyle/>
                    <a:p>
                      <a:r>
                        <a:rPr lang="en-US" sz="900">
                          <a:latin typeface="Consolas" charset="0"/>
                          <a:ea typeface="Consolas" charset="0"/>
                          <a:cs typeface="Consolas" charset="0"/>
                        </a:rPr>
                        <a:t>Cell_3</a:t>
                      </a:r>
                    </a:p>
                  </a:txBody>
                  <a:tcPr marL="72031" marR="72031" marT="36016" marB="36016"/>
                </a:tc>
              </a:tr>
              <a:tr h="236376">
                <a:tc>
                  <a:txBody>
                    <a:bodyPr/>
                    <a:lstStyle/>
                    <a:p>
                      <a:r>
                        <a:rPr lang="en-US" sz="900">
                          <a:latin typeface="Consolas" charset="0"/>
                          <a:ea typeface="Consolas" charset="0"/>
                          <a:cs typeface="Consolas" charset="0"/>
                        </a:rPr>
                        <a:t>Cell_1</a:t>
                      </a:r>
                    </a:p>
                  </a:txBody>
                  <a:tcPr marL="72031" marR="72031" marT="36016" marB="36016"/>
                </a:tc>
                <a:tc>
                  <a:txBody>
                    <a:bodyPr/>
                    <a:lstStyle/>
                    <a:p>
                      <a:endParaRPr lang="en-US" sz="900">
                        <a:latin typeface="Consolas" charset="0"/>
                        <a:ea typeface="Consolas" charset="0"/>
                        <a:cs typeface="Consolas" charset="0"/>
                      </a:endParaRPr>
                    </a:p>
                  </a:txBody>
                  <a:tcPr marL="72031" marR="72031" marT="36016" marB="36016"/>
                </a:tc>
                <a:tc>
                  <a:txBody>
                    <a:bodyPr/>
                    <a:lstStyle/>
                    <a:p>
                      <a:endParaRPr lang="en-US" sz="900">
                        <a:latin typeface="Consolas" charset="0"/>
                        <a:ea typeface="Consolas" charset="0"/>
                        <a:cs typeface="Consolas" charset="0"/>
                      </a:endParaRPr>
                    </a:p>
                  </a:txBody>
                  <a:tcPr marL="72031" marR="72031" marT="36016" marB="36016"/>
                </a:tc>
                <a:tc>
                  <a:txBody>
                    <a:bodyPr/>
                    <a:lstStyle/>
                    <a:p>
                      <a:endParaRPr lang="en-US" sz="900">
                        <a:latin typeface="Consolas" charset="0"/>
                        <a:ea typeface="Consolas" charset="0"/>
                        <a:cs typeface="Consolas" charset="0"/>
                      </a:endParaRPr>
                    </a:p>
                  </a:txBody>
                  <a:tcPr marL="72031" marR="72031" marT="36016" marB="36016"/>
                </a:tc>
              </a:tr>
              <a:tr h="236376">
                <a:tc>
                  <a:txBody>
                    <a:bodyPr/>
                    <a:lstStyle/>
                    <a:p>
                      <a:r>
                        <a:rPr lang="en-US" sz="900">
                          <a:latin typeface="Consolas" charset="0"/>
                          <a:ea typeface="Consolas" charset="0"/>
                          <a:cs typeface="Consolas" charset="0"/>
                        </a:rPr>
                        <a:t>Cell_2</a:t>
                      </a:r>
                    </a:p>
                  </a:txBody>
                  <a:tcPr marL="72031" marR="72031" marT="36016" marB="36016"/>
                </a:tc>
                <a:tc>
                  <a:txBody>
                    <a:bodyPr/>
                    <a:lstStyle/>
                    <a:p>
                      <a:endParaRPr lang="en-US" sz="900">
                        <a:latin typeface="Consolas" charset="0"/>
                        <a:ea typeface="Consolas" charset="0"/>
                        <a:cs typeface="Consolas" charset="0"/>
                      </a:endParaRPr>
                    </a:p>
                  </a:txBody>
                  <a:tcPr marL="72031" marR="72031" marT="36016" marB="36016"/>
                </a:tc>
                <a:tc>
                  <a:txBody>
                    <a:bodyPr/>
                    <a:lstStyle/>
                    <a:p>
                      <a:endParaRPr lang="en-US" sz="900">
                        <a:latin typeface="Consolas" charset="0"/>
                        <a:ea typeface="Consolas" charset="0"/>
                        <a:cs typeface="Consolas" charset="0"/>
                      </a:endParaRPr>
                    </a:p>
                  </a:txBody>
                  <a:tcPr marL="72031" marR="72031" marT="36016" marB="36016"/>
                </a:tc>
                <a:tc>
                  <a:txBody>
                    <a:bodyPr/>
                    <a:lstStyle/>
                    <a:p>
                      <a:endParaRPr lang="en-US" sz="900">
                        <a:latin typeface="Consolas" charset="0"/>
                        <a:ea typeface="Consolas" charset="0"/>
                        <a:cs typeface="Consolas" charset="0"/>
                      </a:endParaRPr>
                    </a:p>
                  </a:txBody>
                  <a:tcPr marL="72031" marR="72031" marT="36016" marB="36016"/>
                </a:tc>
              </a:tr>
              <a:tr h="236376">
                <a:tc>
                  <a:txBody>
                    <a:bodyPr/>
                    <a:lstStyle/>
                    <a:p>
                      <a:endParaRPr lang="en-US" sz="900">
                        <a:latin typeface="Consolas" charset="0"/>
                        <a:ea typeface="Consolas" charset="0"/>
                        <a:cs typeface="Consolas" charset="0"/>
                      </a:endParaRPr>
                    </a:p>
                  </a:txBody>
                  <a:tcPr marL="72031" marR="72031" marT="36016" marB="36016"/>
                </a:tc>
                <a:tc>
                  <a:txBody>
                    <a:bodyPr/>
                    <a:lstStyle/>
                    <a:p>
                      <a:endParaRPr lang="en-US" sz="900">
                        <a:latin typeface="Consolas" charset="0"/>
                        <a:ea typeface="Consolas" charset="0"/>
                        <a:cs typeface="Consolas" charset="0"/>
                      </a:endParaRPr>
                    </a:p>
                  </a:txBody>
                  <a:tcPr marL="72031" marR="72031" marT="36016" marB="36016"/>
                </a:tc>
                <a:tc>
                  <a:txBody>
                    <a:bodyPr/>
                    <a:lstStyle/>
                    <a:p>
                      <a:endParaRPr lang="en-US" sz="900">
                        <a:latin typeface="Consolas" charset="0"/>
                        <a:ea typeface="Consolas" charset="0"/>
                        <a:cs typeface="Consolas" charset="0"/>
                      </a:endParaRPr>
                    </a:p>
                  </a:txBody>
                  <a:tcPr marL="72031" marR="72031" marT="36016" marB="36016"/>
                </a:tc>
                <a:tc>
                  <a:txBody>
                    <a:bodyPr/>
                    <a:lstStyle/>
                    <a:p>
                      <a:endParaRPr lang="en-US" sz="900">
                        <a:latin typeface="Consolas" charset="0"/>
                        <a:ea typeface="Consolas" charset="0"/>
                        <a:cs typeface="Consolas" charset="0"/>
                      </a:endParaRPr>
                    </a:p>
                  </a:txBody>
                  <a:tcPr marL="72031" marR="72031" marT="36016" marB="36016"/>
                </a:tc>
              </a:tr>
              <a:tr h="236376">
                <a:tc>
                  <a:txBody>
                    <a:bodyPr/>
                    <a:lstStyle/>
                    <a:p>
                      <a:endParaRPr lang="en-US" sz="900">
                        <a:latin typeface="Consolas" charset="0"/>
                        <a:ea typeface="Consolas" charset="0"/>
                        <a:cs typeface="Consolas" charset="0"/>
                      </a:endParaRPr>
                    </a:p>
                  </a:txBody>
                  <a:tcPr marL="72031" marR="72031" marT="36016" marB="36016"/>
                </a:tc>
                <a:tc>
                  <a:txBody>
                    <a:bodyPr/>
                    <a:lstStyle/>
                    <a:p>
                      <a:endParaRPr lang="en-US" sz="900">
                        <a:latin typeface="Consolas" charset="0"/>
                        <a:ea typeface="Consolas" charset="0"/>
                        <a:cs typeface="Consolas" charset="0"/>
                      </a:endParaRPr>
                    </a:p>
                  </a:txBody>
                  <a:tcPr marL="72031" marR="72031" marT="36016" marB="36016"/>
                </a:tc>
                <a:tc>
                  <a:txBody>
                    <a:bodyPr/>
                    <a:lstStyle/>
                    <a:p>
                      <a:endParaRPr lang="en-US" sz="900">
                        <a:latin typeface="Consolas" charset="0"/>
                        <a:ea typeface="Consolas" charset="0"/>
                        <a:cs typeface="Consolas" charset="0"/>
                      </a:endParaRPr>
                    </a:p>
                  </a:txBody>
                  <a:tcPr marL="72031" marR="72031" marT="36016" marB="36016"/>
                </a:tc>
                <a:tc>
                  <a:txBody>
                    <a:bodyPr/>
                    <a:lstStyle/>
                    <a:p>
                      <a:endParaRPr lang="en-US" sz="900">
                        <a:latin typeface="Consolas" charset="0"/>
                        <a:ea typeface="Consolas" charset="0"/>
                        <a:cs typeface="Consolas" charset="0"/>
                      </a:endParaRPr>
                    </a:p>
                  </a:txBody>
                  <a:tcPr marL="72031" marR="72031" marT="36016" marB="36016"/>
                </a:tc>
              </a:tr>
              <a:tr h="236376">
                <a:tc>
                  <a:txBody>
                    <a:bodyPr/>
                    <a:lstStyle/>
                    <a:p>
                      <a:endParaRPr lang="en-US" sz="900">
                        <a:latin typeface="Consolas" charset="0"/>
                        <a:ea typeface="Consolas" charset="0"/>
                        <a:cs typeface="Consolas" charset="0"/>
                      </a:endParaRPr>
                    </a:p>
                  </a:txBody>
                  <a:tcPr marL="72031" marR="72031" marT="36016" marB="36016"/>
                </a:tc>
                <a:tc>
                  <a:txBody>
                    <a:bodyPr/>
                    <a:lstStyle/>
                    <a:p>
                      <a:endParaRPr lang="en-US" sz="900">
                        <a:latin typeface="Consolas" charset="0"/>
                        <a:ea typeface="Consolas" charset="0"/>
                        <a:cs typeface="Consolas" charset="0"/>
                      </a:endParaRPr>
                    </a:p>
                  </a:txBody>
                  <a:tcPr marL="72031" marR="72031" marT="36016" marB="36016"/>
                </a:tc>
                <a:tc>
                  <a:txBody>
                    <a:bodyPr/>
                    <a:lstStyle/>
                    <a:p>
                      <a:endParaRPr lang="en-US" sz="900">
                        <a:latin typeface="Consolas" charset="0"/>
                        <a:ea typeface="Consolas" charset="0"/>
                        <a:cs typeface="Consolas" charset="0"/>
                      </a:endParaRPr>
                    </a:p>
                  </a:txBody>
                  <a:tcPr marL="72031" marR="72031" marT="36016" marB="36016"/>
                </a:tc>
                <a:tc>
                  <a:txBody>
                    <a:bodyPr/>
                    <a:lstStyle/>
                    <a:p>
                      <a:endParaRPr lang="en-US" sz="900">
                        <a:latin typeface="Consolas" charset="0"/>
                        <a:ea typeface="Consolas" charset="0"/>
                        <a:cs typeface="Consolas" charset="0"/>
                      </a:endParaRPr>
                    </a:p>
                  </a:txBody>
                  <a:tcPr marL="72031" marR="72031" marT="36016" marB="36016"/>
                </a:tc>
              </a:tr>
              <a:tr h="236376">
                <a:tc>
                  <a:txBody>
                    <a:bodyPr/>
                    <a:lstStyle/>
                    <a:p>
                      <a:endParaRPr lang="en-US" sz="900">
                        <a:latin typeface="Consolas" charset="0"/>
                        <a:ea typeface="Consolas" charset="0"/>
                        <a:cs typeface="Consolas" charset="0"/>
                      </a:endParaRPr>
                    </a:p>
                  </a:txBody>
                  <a:tcPr marL="72031" marR="72031" marT="36016" marB="36016"/>
                </a:tc>
                <a:tc>
                  <a:txBody>
                    <a:bodyPr/>
                    <a:lstStyle/>
                    <a:p>
                      <a:endParaRPr lang="en-US" sz="900">
                        <a:latin typeface="Consolas" charset="0"/>
                        <a:ea typeface="Consolas" charset="0"/>
                        <a:cs typeface="Consolas" charset="0"/>
                      </a:endParaRPr>
                    </a:p>
                  </a:txBody>
                  <a:tcPr marL="72031" marR="72031" marT="36016" marB="36016"/>
                </a:tc>
                <a:tc>
                  <a:txBody>
                    <a:bodyPr/>
                    <a:lstStyle/>
                    <a:p>
                      <a:endParaRPr lang="en-US" sz="900">
                        <a:latin typeface="Consolas" charset="0"/>
                        <a:ea typeface="Consolas" charset="0"/>
                        <a:cs typeface="Consolas" charset="0"/>
                      </a:endParaRPr>
                    </a:p>
                  </a:txBody>
                  <a:tcPr marL="72031" marR="72031" marT="36016" marB="36016"/>
                </a:tc>
                <a:tc>
                  <a:txBody>
                    <a:bodyPr/>
                    <a:lstStyle/>
                    <a:p>
                      <a:endParaRPr lang="en-US" sz="900">
                        <a:latin typeface="Consolas" charset="0"/>
                        <a:ea typeface="Consolas" charset="0"/>
                        <a:cs typeface="Consolas" charset="0"/>
                      </a:endParaRPr>
                    </a:p>
                  </a:txBody>
                  <a:tcPr marL="72031" marR="72031" marT="36016" marB="36016"/>
                </a:tc>
              </a:tr>
            </a:tbl>
          </a:graphicData>
        </a:graphic>
      </p:graphicFrame>
    </p:spTree>
    <p:extLst>
      <p:ext uri="{BB962C8B-B14F-4D97-AF65-F5344CB8AC3E}">
        <p14:creationId xmlns:p14="http://schemas.microsoft.com/office/powerpoint/2010/main" val="132431399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tSNE final</a:t>
            </a:r>
          </a:p>
        </p:txBody>
      </p:sp>
      <p:sp>
        <p:nvSpPr>
          <p:cNvPr id="4" name="Rectangle 3"/>
          <p:cNvSpPr>
            <a:spLocks noChangeAspect="1"/>
          </p:cNvSpPr>
          <p:nvPr/>
        </p:nvSpPr>
        <p:spPr>
          <a:xfrm>
            <a:off x="683568" y="1808287"/>
            <a:ext cx="3312368" cy="331236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2970342" y="4359338"/>
            <a:ext cx="144016" cy="14401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324811" y="1643946"/>
            <a:ext cx="301686" cy="369332"/>
          </a:xfrm>
          <a:prstGeom prst="rect">
            <a:avLst/>
          </a:prstGeom>
          <a:noFill/>
        </p:spPr>
        <p:txBody>
          <a:bodyPr wrap="none" rtlCol="0">
            <a:spAutoFit/>
          </a:bodyPr>
          <a:lstStyle/>
          <a:p>
            <a:r>
              <a:rPr lang="en-US"/>
              <a:t>1</a:t>
            </a:r>
          </a:p>
        </p:txBody>
      </p:sp>
      <p:sp>
        <p:nvSpPr>
          <p:cNvPr id="8" name="TextBox 7"/>
          <p:cNvSpPr txBox="1"/>
          <p:nvPr/>
        </p:nvSpPr>
        <p:spPr>
          <a:xfrm>
            <a:off x="396819" y="4915664"/>
            <a:ext cx="301686" cy="369332"/>
          </a:xfrm>
          <a:prstGeom prst="rect">
            <a:avLst/>
          </a:prstGeom>
          <a:noFill/>
        </p:spPr>
        <p:txBody>
          <a:bodyPr wrap="none" rtlCol="0">
            <a:spAutoFit/>
          </a:bodyPr>
          <a:lstStyle/>
          <a:p>
            <a:r>
              <a:rPr lang="en-US"/>
              <a:t>0</a:t>
            </a:r>
          </a:p>
        </p:txBody>
      </p:sp>
      <p:sp>
        <p:nvSpPr>
          <p:cNvPr id="14" name="TextBox 13"/>
          <p:cNvSpPr txBox="1"/>
          <p:nvPr/>
        </p:nvSpPr>
        <p:spPr>
          <a:xfrm>
            <a:off x="3860030" y="5100330"/>
            <a:ext cx="301686" cy="369332"/>
          </a:xfrm>
          <a:prstGeom prst="rect">
            <a:avLst/>
          </a:prstGeom>
          <a:noFill/>
        </p:spPr>
        <p:txBody>
          <a:bodyPr wrap="none" rtlCol="0">
            <a:spAutoFit/>
          </a:bodyPr>
          <a:lstStyle/>
          <a:p>
            <a:r>
              <a:rPr lang="en-US"/>
              <a:t>1</a:t>
            </a:r>
          </a:p>
        </p:txBody>
      </p:sp>
      <p:sp>
        <p:nvSpPr>
          <p:cNvPr id="16" name="TextBox 15"/>
          <p:cNvSpPr txBox="1"/>
          <p:nvPr/>
        </p:nvSpPr>
        <p:spPr>
          <a:xfrm>
            <a:off x="554489" y="5091038"/>
            <a:ext cx="301686" cy="369332"/>
          </a:xfrm>
          <a:prstGeom prst="rect">
            <a:avLst/>
          </a:prstGeom>
          <a:noFill/>
        </p:spPr>
        <p:txBody>
          <a:bodyPr wrap="none" rtlCol="0">
            <a:spAutoFit/>
          </a:bodyPr>
          <a:lstStyle/>
          <a:p>
            <a:r>
              <a:rPr lang="en-US"/>
              <a:t>0</a:t>
            </a:r>
          </a:p>
        </p:txBody>
      </p:sp>
      <p:sp>
        <p:nvSpPr>
          <p:cNvPr id="17" name="Oval 16"/>
          <p:cNvSpPr/>
          <p:nvPr/>
        </p:nvSpPr>
        <p:spPr>
          <a:xfrm>
            <a:off x="1244917" y="2701519"/>
            <a:ext cx="144016" cy="1440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1169180" y="3185250"/>
            <a:ext cx="144016" cy="1440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2741488" y="4136059"/>
            <a:ext cx="144016" cy="14401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1922641" y="3660170"/>
            <a:ext cx="144016" cy="14401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3148945" y="2557503"/>
            <a:ext cx="144016" cy="144016"/>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3220953" y="3954646"/>
            <a:ext cx="144016" cy="14401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1169180" y="2954974"/>
            <a:ext cx="144016" cy="1440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2923590" y="3954646"/>
            <a:ext cx="144016" cy="14401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2610944" y="4377924"/>
            <a:ext cx="144016" cy="14401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p:nvSpPr>
        <p:spPr>
          <a:xfrm>
            <a:off x="3067606" y="4122989"/>
            <a:ext cx="144016" cy="14401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8" name="Table 27"/>
          <p:cNvGraphicFramePr>
            <a:graphicFrameLocks noGrp="1"/>
          </p:cNvGraphicFramePr>
          <p:nvPr>
            <p:extLst>
              <p:ext uri="{D42A27DB-BD31-4B8C-83A1-F6EECF244321}">
                <p14:modId xmlns:p14="http://schemas.microsoft.com/office/powerpoint/2010/main" val="1809285794"/>
              </p:ext>
            </p:extLst>
          </p:nvPr>
        </p:nvGraphicFramePr>
        <p:xfrm>
          <a:off x="4557284" y="1816518"/>
          <a:ext cx="4335195" cy="2100469"/>
        </p:xfrm>
        <a:graphic>
          <a:graphicData uri="http://schemas.openxmlformats.org/drawingml/2006/table">
            <a:tbl>
              <a:tblPr firstRow="1" firstCol="1" bandRow="1">
                <a:tableStyleId>{72833802-FEF1-4C79-8D5D-14CF1EAF98D9}</a:tableStyleId>
              </a:tblPr>
              <a:tblGrid>
                <a:gridCol w="895369"/>
                <a:gridCol w="820645"/>
                <a:gridCol w="722533"/>
                <a:gridCol w="632216"/>
                <a:gridCol w="632216"/>
                <a:gridCol w="632216"/>
              </a:tblGrid>
              <a:tr h="300067">
                <a:tc>
                  <a:txBody>
                    <a:bodyPr/>
                    <a:lstStyle/>
                    <a:p>
                      <a:endParaRPr lang="en-US" sz="1200">
                        <a:latin typeface="Consolas" charset="0"/>
                        <a:ea typeface="Consolas" charset="0"/>
                        <a:cs typeface="Consolas" charset="0"/>
                      </a:endParaRPr>
                    </a:p>
                  </a:txBody>
                  <a:tcPr/>
                </a:tc>
                <a:tc>
                  <a:txBody>
                    <a:bodyPr/>
                    <a:lstStyle/>
                    <a:p>
                      <a:r>
                        <a:rPr lang="en-US" sz="1200">
                          <a:latin typeface="Consolas" charset="0"/>
                          <a:ea typeface="Consolas" charset="0"/>
                          <a:cs typeface="Consolas" charset="0"/>
                        </a:rPr>
                        <a:t>CD3</a:t>
                      </a:r>
                    </a:p>
                  </a:txBody>
                  <a:tcPr/>
                </a:tc>
                <a:tc>
                  <a:txBody>
                    <a:bodyPr/>
                    <a:lstStyle/>
                    <a:p>
                      <a:r>
                        <a:rPr lang="en-US" sz="1200">
                          <a:latin typeface="Consolas" charset="0"/>
                          <a:ea typeface="Consolas" charset="0"/>
                          <a:cs typeface="Consolas" charset="0"/>
                        </a:rPr>
                        <a:t>CD4</a:t>
                      </a:r>
                    </a:p>
                  </a:txBody>
                  <a:tcPr/>
                </a:tc>
                <a:tc>
                  <a:txBody>
                    <a:bodyPr/>
                    <a:lstStyle/>
                    <a:p>
                      <a:r>
                        <a:rPr lang="en-US" sz="1200">
                          <a:latin typeface="Consolas" charset="0"/>
                          <a:ea typeface="Consolas" charset="0"/>
                          <a:cs typeface="Consolas" charset="0"/>
                        </a:rPr>
                        <a:t>CD8</a:t>
                      </a:r>
                    </a:p>
                  </a:txBody>
                  <a:tcPr/>
                </a:tc>
                <a:tc>
                  <a:txBody>
                    <a:bodyPr/>
                    <a:lstStyle/>
                    <a:p>
                      <a:r>
                        <a:rPr lang="en-US" sz="1200">
                          <a:latin typeface="Consolas" charset="0"/>
                          <a:ea typeface="Consolas" charset="0"/>
                          <a:cs typeface="Consolas" charset="0"/>
                        </a:rPr>
                        <a:t>tSNE1</a:t>
                      </a:r>
                    </a:p>
                  </a:txBody>
                  <a:tcPr/>
                </a:tc>
                <a:tc>
                  <a:txBody>
                    <a:bodyPr/>
                    <a:lstStyle/>
                    <a:p>
                      <a:r>
                        <a:rPr lang="en-US" sz="1200">
                          <a:latin typeface="Consolas" charset="0"/>
                          <a:ea typeface="Consolas" charset="0"/>
                          <a:cs typeface="Consolas" charset="0"/>
                        </a:rPr>
                        <a:t>tSNE2</a:t>
                      </a:r>
                    </a:p>
                  </a:txBody>
                  <a:tcPr/>
                </a:tc>
              </a:tr>
              <a:tr h="300067">
                <a:tc>
                  <a:txBody>
                    <a:bodyPr/>
                    <a:lstStyle/>
                    <a:p>
                      <a:r>
                        <a:rPr lang="en-US" sz="1200">
                          <a:latin typeface="Consolas" charset="0"/>
                          <a:ea typeface="Consolas" charset="0"/>
                          <a:cs typeface="Consolas" charset="0"/>
                        </a:rPr>
                        <a:t>Cell_1</a:t>
                      </a:r>
                    </a:p>
                  </a:txBody>
                  <a:tcPr/>
                </a:tc>
                <a:tc>
                  <a:txBody>
                    <a:bodyPr/>
                    <a:lstStyle/>
                    <a:p>
                      <a:r>
                        <a:rPr lang="en-US" sz="1200">
                          <a:latin typeface="Consolas" charset="0"/>
                          <a:ea typeface="Consolas" charset="0"/>
                          <a:cs typeface="Consolas" charset="0"/>
                        </a:rPr>
                        <a:t>8</a:t>
                      </a:r>
                    </a:p>
                  </a:txBody>
                  <a:tcPr/>
                </a:tc>
                <a:tc>
                  <a:txBody>
                    <a:bodyPr/>
                    <a:lstStyle/>
                    <a:p>
                      <a:r>
                        <a:rPr lang="en-US" sz="1200">
                          <a:latin typeface="Consolas" charset="0"/>
                          <a:ea typeface="Consolas" charset="0"/>
                          <a:cs typeface="Consolas" charset="0"/>
                        </a:rPr>
                        <a:t>0</a:t>
                      </a:r>
                    </a:p>
                  </a:txBody>
                  <a:tcPr/>
                </a:tc>
                <a:tc>
                  <a:txBody>
                    <a:bodyPr/>
                    <a:lstStyle/>
                    <a:p>
                      <a:r>
                        <a:rPr lang="en-US" sz="1200">
                          <a:latin typeface="Consolas" charset="0"/>
                          <a:ea typeface="Consolas" charset="0"/>
                          <a:cs typeface="Consolas" charset="0"/>
                        </a:rPr>
                        <a:t>12</a:t>
                      </a:r>
                    </a:p>
                  </a:txBody>
                  <a:tcPr/>
                </a:tc>
                <a:tc>
                  <a:txBody>
                    <a:bodyPr/>
                    <a:lstStyle/>
                    <a:p>
                      <a:r>
                        <a:rPr lang="en-US" sz="1200">
                          <a:latin typeface="Consolas" charset="0"/>
                          <a:ea typeface="Consolas" charset="0"/>
                          <a:cs typeface="Consolas" charset="0"/>
                        </a:rPr>
                        <a:t>-12</a:t>
                      </a:r>
                    </a:p>
                  </a:txBody>
                  <a:tcPr/>
                </a:tc>
                <a:tc>
                  <a:txBody>
                    <a:bodyPr/>
                    <a:lstStyle/>
                    <a:p>
                      <a:r>
                        <a:rPr lang="en-US" sz="1200">
                          <a:latin typeface="Consolas" charset="0"/>
                          <a:ea typeface="Consolas" charset="0"/>
                          <a:cs typeface="Consolas" charset="0"/>
                        </a:rPr>
                        <a:t>12</a:t>
                      </a:r>
                    </a:p>
                  </a:txBody>
                  <a:tcPr/>
                </a:tc>
              </a:tr>
              <a:tr h="300067">
                <a:tc>
                  <a:txBody>
                    <a:bodyPr/>
                    <a:lstStyle/>
                    <a:p>
                      <a:r>
                        <a:rPr lang="en-US" sz="1200">
                          <a:latin typeface="Consolas" charset="0"/>
                          <a:ea typeface="Consolas" charset="0"/>
                          <a:cs typeface="Consolas" charset="0"/>
                        </a:rPr>
                        <a:t>Cell_2</a:t>
                      </a:r>
                    </a:p>
                  </a:txBody>
                  <a:tcPr/>
                </a:tc>
                <a:tc>
                  <a:txBody>
                    <a:bodyPr/>
                    <a:lstStyle/>
                    <a:p>
                      <a:r>
                        <a:rPr lang="en-US" sz="1200">
                          <a:latin typeface="Consolas" charset="0"/>
                          <a:ea typeface="Consolas" charset="0"/>
                          <a:cs typeface="Consolas" charset="0"/>
                        </a:rPr>
                        <a:t>10</a:t>
                      </a:r>
                    </a:p>
                  </a:txBody>
                  <a:tcPr/>
                </a:tc>
                <a:tc>
                  <a:txBody>
                    <a:bodyPr/>
                    <a:lstStyle/>
                    <a:p>
                      <a:r>
                        <a:rPr lang="en-US" sz="1200">
                          <a:latin typeface="Consolas" charset="0"/>
                          <a:ea typeface="Consolas" charset="0"/>
                          <a:cs typeface="Consolas" charset="0"/>
                        </a:rPr>
                        <a:t>6</a:t>
                      </a:r>
                    </a:p>
                  </a:txBody>
                  <a:tcPr/>
                </a:tc>
                <a:tc>
                  <a:txBody>
                    <a:bodyPr/>
                    <a:lstStyle/>
                    <a:p>
                      <a:r>
                        <a:rPr lang="en-US" sz="1200">
                          <a:latin typeface="Consolas" charset="0"/>
                          <a:ea typeface="Consolas" charset="0"/>
                          <a:cs typeface="Consolas" charset="0"/>
                        </a:rPr>
                        <a:t>1</a:t>
                      </a:r>
                    </a:p>
                  </a:txBody>
                  <a:tcPr/>
                </a:tc>
                <a:tc>
                  <a:txBody>
                    <a:bodyPr/>
                    <a:lstStyle/>
                    <a:p>
                      <a:r>
                        <a:rPr lang="en-US" sz="1200">
                          <a:latin typeface="Consolas" charset="0"/>
                          <a:ea typeface="Consolas" charset="0"/>
                          <a:cs typeface="Consolas" charset="0"/>
                        </a:rPr>
                        <a:t>35</a:t>
                      </a:r>
                    </a:p>
                  </a:txBody>
                  <a:tcPr/>
                </a:tc>
                <a:tc>
                  <a:txBody>
                    <a:bodyPr/>
                    <a:lstStyle/>
                    <a:p>
                      <a:r>
                        <a:rPr lang="en-US" sz="1200">
                          <a:latin typeface="Consolas" charset="0"/>
                          <a:ea typeface="Consolas" charset="0"/>
                          <a:cs typeface="Consolas" charset="0"/>
                        </a:rPr>
                        <a:t>1</a:t>
                      </a:r>
                    </a:p>
                  </a:txBody>
                  <a:tcPr/>
                </a:tc>
              </a:tr>
              <a:tr h="300067">
                <a:tc>
                  <a:txBody>
                    <a:bodyPr/>
                    <a:lstStyle/>
                    <a:p>
                      <a:endParaRPr lang="en-US" sz="1200">
                        <a:latin typeface="Consolas" charset="0"/>
                        <a:ea typeface="Consolas" charset="0"/>
                        <a:cs typeface="Consolas" charset="0"/>
                      </a:endParaRPr>
                    </a:p>
                  </a:txBody>
                  <a:tcPr/>
                </a:tc>
                <a:tc>
                  <a:txBody>
                    <a:bodyPr/>
                    <a:lstStyle/>
                    <a:p>
                      <a:endParaRPr lang="en-US" sz="1200">
                        <a:latin typeface="Consolas" charset="0"/>
                        <a:ea typeface="Consolas" charset="0"/>
                        <a:cs typeface="Consolas" charset="0"/>
                      </a:endParaRPr>
                    </a:p>
                  </a:txBody>
                  <a:tcPr/>
                </a:tc>
                <a:tc>
                  <a:txBody>
                    <a:bodyPr/>
                    <a:lstStyle/>
                    <a:p>
                      <a:endParaRPr lang="en-US" sz="1200">
                        <a:latin typeface="Consolas" charset="0"/>
                        <a:ea typeface="Consolas" charset="0"/>
                        <a:cs typeface="Consolas" charset="0"/>
                      </a:endParaRPr>
                    </a:p>
                  </a:txBody>
                  <a:tcPr/>
                </a:tc>
                <a:tc>
                  <a:txBody>
                    <a:bodyPr/>
                    <a:lstStyle/>
                    <a:p>
                      <a:endParaRPr lang="en-US" sz="1200">
                        <a:latin typeface="Consolas" charset="0"/>
                        <a:ea typeface="Consolas" charset="0"/>
                        <a:cs typeface="Consolas" charset="0"/>
                      </a:endParaRPr>
                    </a:p>
                  </a:txBody>
                  <a:tcPr/>
                </a:tc>
                <a:tc>
                  <a:txBody>
                    <a:bodyPr/>
                    <a:lstStyle/>
                    <a:p>
                      <a:endParaRPr lang="en-US" sz="1200">
                        <a:latin typeface="Consolas" charset="0"/>
                        <a:ea typeface="Consolas" charset="0"/>
                        <a:cs typeface="Consolas" charset="0"/>
                      </a:endParaRPr>
                    </a:p>
                  </a:txBody>
                  <a:tcPr/>
                </a:tc>
                <a:tc>
                  <a:txBody>
                    <a:bodyPr/>
                    <a:lstStyle/>
                    <a:p>
                      <a:endParaRPr lang="en-US" sz="1200">
                        <a:latin typeface="Consolas" charset="0"/>
                        <a:ea typeface="Consolas" charset="0"/>
                        <a:cs typeface="Consolas" charset="0"/>
                      </a:endParaRPr>
                    </a:p>
                  </a:txBody>
                  <a:tcPr/>
                </a:tc>
              </a:tr>
              <a:tr h="300067">
                <a:tc>
                  <a:txBody>
                    <a:bodyPr/>
                    <a:lstStyle/>
                    <a:p>
                      <a:endParaRPr lang="en-US" sz="1200">
                        <a:latin typeface="Consolas" charset="0"/>
                        <a:ea typeface="Consolas" charset="0"/>
                        <a:cs typeface="Consolas" charset="0"/>
                      </a:endParaRPr>
                    </a:p>
                  </a:txBody>
                  <a:tcPr/>
                </a:tc>
                <a:tc>
                  <a:txBody>
                    <a:bodyPr/>
                    <a:lstStyle/>
                    <a:p>
                      <a:endParaRPr lang="en-US" sz="1200">
                        <a:latin typeface="Consolas" charset="0"/>
                        <a:ea typeface="Consolas" charset="0"/>
                        <a:cs typeface="Consolas" charset="0"/>
                      </a:endParaRPr>
                    </a:p>
                  </a:txBody>
                  <a:tcPr/>
                </a:tc>
                <a:tc>
                  <a:txBody>
                    <a:bodyPr/>
                    <a:lstStyle/>
                    <a:p>
                      <a:endParaRPr lang="en-US" sz="1200">
                        <a:latin typeface="Consolas" charset="0"/>
                        <a:ea typeface="Consolas" charset="0"/>
                        <a:cs typeface="Consolas" charset="0"/>
                      </a:endParaRPr>
                    </a:p>
                  </a:txBody>
                  <a:tcPr/>
                </a:tc>
                <a:tc>
                  <a:txBody>
                    <a:bodyPr/>
                    <a:lstStyle/>
                    <a:p>
                      <a:endParaRPr lang="en-US" sz="1200">
                        <a:latin typeface="Consolas" charset="0"/>
                        <a:ea typeface="Consolas" charset="0"/>
                        <a:cs typeface="Consolas" charset="0"/>
                      </a:endParaRPr>
                    </a:p>
                  </a:txBody>
                  <a:tcPr/>
                </a:tc>
                <a:tc>
                  <a:txBody>
                    <a:bodyPr/>
                    <a:lstStyle/>
                    <a:p>
                      <a:endParaRPr lang="en-US" sz="1200">
                        <a:latin typeface="Consolas" charset="0"/>
                        <a:ea typeface="Consolas" charset="0"/>
                        <a:cs typeface="Consolas" charset="0"/>
                      </a:endParaRPr>
                    </a:p>
                  </a:txBody>
                  <a:tcPr/>
                </a:tc>
                <a:tc>
                  <a:txBody>
                    <a:bodyPr/>
                    <a:lstStyle/>
                    <a:p>
                      <a:endParaRPr lang="en-US" sz="1200">
                        <a:latin typeface="Consolas" charset="0"/>
                        <a:ea typeface="Consolas" charset="0"/>
                        <a:cs typeface="Consolas" charset="0"/>
                      </a:endParaRPr>
                    </a:p>
                  </a:txBody>
                  <a:tcPr/>
                </a:tc>
              </a:tr>
              <a:tr h="300067">
                <a:tc>
                  <a:txBody>
                    <a:bodyPr/>
                    <a:lstStyle/>
                    <a:p>
                      <a:endParaRPr lang="en-US" sz="1200">
                        <a:latin typeface="Consolas" charset="0"/>
                        <a:ea typeface="Consolas" charset="0"/>
                        <a:cs typeface="Consolas" charset="0"/>
                      </a:endParaRPr>
                    </a:p>
                  </a:txBody>
                  <a:tcPr/>
                </a:tc>
                <a:tc>
                  <a:txBody>
                    <a:bodyPr/>
                    <a:lstStyle/>
                    <a:p>
                      <a:endParaRPr lang="en-US" sz="1200">
                        <a:latin typeface="Consolas" charset="0"/>
                        <a:ea typeface="Consolas" charset="0"/>
                        <a:cs typeface="Consolas" charset="0"/>
                      </a:endParaRPr>
                    </a:p>
                  </a:txBody>
                  <a:tcPr/>
                </a:tc>
                <a:tc>
                  <a:txBody>
                    <a:bodyPr/>
                    <a:lstStyle/>
                    <a:p>
                      <a:endParaRPr lang="en-US" sz="1200">
                        <a:latin typeface="Consolas" charset="0"/>
                        <a:ea typeface="Consolas" charset="0"/>
                        <a:cs typeface="Consolas" charset="0"/>
                      </a:endParaRPr>
                    </a:p>
                  </a:txBody>
                  <a:tcPr/>
                </a:tc>
                <a:tc>
                  <a:txBody>
                    <a:bodyPr/>
                    <a:lstStyle/>
                    <a:p>
                      <a:endParaRPr lang="en-US" sz="1200">
                        <a:latin typeface="Consolas" charset="0"/>
                        <a:ea typeface="Consolas" charset="0"/>
                        <a:cs typeface="Consolas" charset="0"/>
                      </a:endParaRPr>
                    </a:p>
                  </a:txBody>
                  <a:tcPr/>
                </a:tc>
                <a:tc>
                  <a:txBody>
                    <a:bodyPr/>
                    <a:lstStyle/>
                    <a:p>
                      <a:endParaRPr lang="en-US" sz="1200">
                        <a:latin typeface="Consolas" charset="0"/>
                        <a:ea typeface="Consolas" charset="0"/>
                        <a:cs typeface="Consolas" charset="0"/>
                      </a:endParaRPr>
                    </a:p>
                  </a:txBody>
                  <a:tcPr/>
                </a:tc>
                <a:tc>
                  <a:txBody>
                    <a:bodyPr/>
                    <a:lstStyle/>
                    <a:p>
                      <a:endParaRPr lang="en-US" sz="1200">
                        <a:latin typeface="Consolas" charset="0"/>
                        <a:ea typeface="Consolas" charset="0"/>
                        <a:cs typeface="Consolas" charset="0"/>
                      </a:endParaRPr>
                    </a:p>
                  </a:txBody>
                  <a:tcPr/>
                </a:tc>
              </a:tr>
              <a:tr h="300067">
                <a:tc>
                  <a:txBody>
                    <a:bodyPr/>
                    <a:lstStyle/>
                    <a:p>
                      <a:endParaRPr lang="en-US" sz="1200">
                        <a:latin typeface="Consolas" charset="0"/>
                        <a:ea typeface="Consolas" charset="0"/>
                        <a:cs typeface="Consolas" charset="0"/>
                      </a:endParaRPr>
                    </a:p>
                  </a:txBody>
                  <a:tcPr/>
                </a:tc>
                <a:tc>
                  <a:txBody>
                    <a:bodyPr/>
                    <a:lstStyle/>
                    <a:p>
                      <a:endParaRPr lang="en-US" sz="1200">
                        <a:latin typeface="Consolas" charset="0"/>
                        <a:ea typeface="Consolas" charset="0"/>
                        <a:cs typeface="Consolas" charset="0"/>
                      </a:endParaRPr>
                    </a:p>
                  </a:txBody>
                  <a:tcPr/>
                </a:tc>
                <a:tc>
                  <a:txBody>
                    <a:bodyPr/>
                    <a:lstStyle/>
                    <a:p>
                      <a:endParaRPr lang="en-US" sz="1200">
                        <a:latin typeface="Consolas" charset="0"/>
                        <a:ea typeface="Consolas" charset="0"/>
                        <a:cs typeface="Consolas" charset="0"/>
                      </a:endParaRPr>
                    </a:p>
                  </a:txBody>
                  <a:tcPr/>
                </a:tc>
                <a:tc>
                  <a:txBody>
                    <a:bodyPr/>
                    <a:lstStyle/>
                    <a:p>
                      <a:endParaRPr lang="en-US" sz="1200">
                        <a:latin typeface="Consolas" charset="0"/>
                        <a:ea typeface="Consolas" charset="0"/>
                        <a:cs typeface="Consolas" charset="0"/>
                      </a:endParaRPr>
                    </a:p>
                  </a:txBody>
                  <a:tcPr/>
                </a:tc>
                <a:tc>
                  <a:txBody>
                    <a:bodyPr/>
                    <a:lstStyle/>
                    <a:p>
                      <a:endParaRPr lang="en-US" sz="1200">
                        <a:latin typeface="Consolas" charset="0"/>
                        <a:ea typeface="Consolas" charset="0"/>
                        <a:cs typeface="Consolas" charset="0"/>
                      </a:endParaRPr>
                    </a:p>
                  </a:txBody>
                  <a:tcPr/>
                </a:tc>
                <a:tc>
                  <a:txBody>
                    <a:bodyPr/>
                    <a:lstStyle/>
                    <a:p>
                      <a:endParaRPr lang="en-US" sz="1200">
                        <a:latin typeface="Consolas" charset="0"/>
                        <a:ea typeface="Consolas" charset="0"/>
                        <a:cs typeface="Consolas" charset="0"/>
                      </a:endParaRPr>
                    </a:p>
                  </a:txBody>
                  <a:tcPr/>
                </a:tc>
              </a:tr>
            </a:tbl>
          </a:graphicData>
        </a:graphic>
      </p:graphicFrame>
      <p:sp>
        <p:nvSpPr>
          <p:cNvPr id="3" name="Rectangle 2"/>
          <p:cNvSpPr/>
          <p:nvPr/>
        </p:nvSpPr>
        <p:spPr>
          <a:xfrm>
            <a:off x="7524328" y="1643946"/>
            <a:ext cx="1440160" cy="249211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4679425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t-SNE</a:t>
            </a:r>
          </a:p>
        </p:txBody>
      </p:sp>
      <p:sp>
        <p:nvSpPr>
          <p:cNvPr id="4" name="TextBox 34"/>
          <p:cNvSpPr txBox="1">
            <a:spLocks noChangeArrowheads="1"/>
          </p:cNvSpPr>
          <p:nvPr/>
        </p:nvSpPr>
        <p:spPr bwMode="auto">
          <a:xfrm>
            <a:off x="657713" y="1589790"/>
            <a:ext cx="8029087" cy="450379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lnSpc>
                <a:spcPct val="150000"/>
              </a:lnSpc>
            </a:pPr>
            <a:r>
              <a:rPr lang="en-US" sz="1600" dirty="0" smtClean="0">
                <a:solidFill>
                  <a:schemeClr val="accent2"/>
                </a:solidFill>
                <a:latin typeface="Helvetica"/>
                <a:cs typeface="Helvetica"/>
              </a:rPr>
              <a:t>Notes</a:t>
            </a:r>
          </a:p>
          <a:p>
            <a:pPr marL="285750" indent="-285750" eaLnBrk="1" hangingPunct="1">
              <a:lnSpc>
                <a:spcPct val="150000"/>
              </a:lnSpc>
              <a:buFont typeface="Wingdings" charset="2"/>
              <a:buChar char="Ø"/>
            </a:pPr>
            <a:endParaRPr lang="en-US" sz="1600" dirty="0">
              <a:latin typeface="Helvetica"/>
              <a:cs typeface="Helvetica"/>
            </a:endParaRPr>
          </a:p>
          <a:p>
            <a:pPr marL="285750" indent="-285750" eaLnBrk="1" hangingPunct="1">
              <a:lnSpc>
                <a:spcPct val="150000"/>
              </a:lnSpc>
              <a:buFont typeface="Wingdings" charset="2"/>
              <a:buChar char="Ø"/>
            </a:pPr>
            <a:r>
              <a:rPr lang="en-US" sz="1600" dirty="0">
                <a:latin typeface="Helvetica"/>
                <a:cs typeface="Helvetica"/>
              </a:rPr>
              <a:t>On the resulting t-SNE map, different immune subpopulations will visually appear as distinct clusters, however t-SNE does not per se assign single cells to defined clusters. </a:t>
            </a:r>
          </a:p>
          <a:p>
            <a:pPr marL="285750" indent="-285750" eaLnBrk="1" hangingPunct="1">
              <a:lnSpc>
                <a:spcPct val="150000"/>
              </a:lnSpc>
              <a:buFont typeface="Wingdings" charset="2"/>
              <a:buChar char="Ø"/>
            </a:pPr>
            <a:endParaRPr lang="en-US" sz="1600" dirty="0" smtClean="0">
              <a:latin typeface="Helvetica"/>
              <a:cs typeface="Helvetica"/>
            </a:endParaRPr>
          </a:p>
          <a:p>
            <a:pPr marL="285750" indent="-285750" eaLnBrk="1" hangingPunct="1">
              <a:lnSpc>
                <a:spcPct val="150000"/>
              </a:lnSpc>
              <a:buFont typeface="Wingdings" charset="2"/>
              <a:buChar char="Ø"/>
            </a:pPr>
            <a:r>
              <a:rPr lang="en-US" sz="1600" dirty="0">
                <a:latin typeface="Helvetica"/>
                <a:cs typeface="Helvetica"/>
              </a:rPr>
              <a:t>t-SNE incorporates random seeds and thus results from multiple runs visualize the data differently. </a:t>
            </a:r>
            <a:endParaRPr lang="en-US" sz="1600" dirty="0" smtClean="0">
              <a:latin typeface="Helvetica"/>
              <a:cs typeface="Helvetica"/>
            </a:endParaRPr>
          </a:p>
          <a:p>
            <a:pPr marL="285750" indent="-285750" eaLnBrk="1" hangingPunct="1">
              <a:lnSpc>
                <a:spcPct val="150000"/>
              </a:lnSpc>
              <a:buFont typeface="Wingdings" charset="2"/>
              <a:buChar char="Ø"/>
            </a:pPr>
            <a:endParaRPr lang="en-US" sz="1600" dirty="0">
              <a:latin typeface="Helvetica"/>
              <a:cs typeface="Helvetica"/>
            </a:endParaRPr>
          </a:p>
          <a:p>
            <a:pPr marL="285750" indent="-285750" eaLnBrk="1" hangingPunct="1">
              <a:lnSpc>
                <a:spcPct val="150000"/>
              </a:lnSpc>
              <a:buFont typeface="Wingdings" charset="2"/>
              <a:buChar char="Ø"/>
            </a:pPr>
            <a:r>
              <a:rPr lang="en-US" sz="1600" dirty="0" smtClean="0">
                <a:latin typeface="Helvetica"/>
                <a:cs typeface="Helvetica"/>
              </a:rPr>
              <a:t>There are plenty of t-SNE implementations (R, </a:t>
            </a:r>
            <a:r>
              <a:rPr lang="en-US" sz="1600" dirty="0" err="1" smtClean="0">
                <a:latin typeface="Helvetica"/>
                <a:cs typeface="Helvetica"/>
              </a:rPr>
              <a:t>cytobank</a:t>
            </a:r>
            <a:r>
              <a:rPr lang="en-US" sz="1600" dirty="0" smtClean="0">
                <a:latin typeface="Helvetica"/>
                <a:cs typeface="Helvetica"/>
              </a:rPr>
              <a:t>, </a:t>
            </a:r>
            <a:r>
              <a:rPr lang="en-US" sz="1600" dirty="0" err="1" smtClean="0">
                <a:latin typeface="Helvetica"/>
                <a:cs typeface="Helvetica"/>
              </a:rPr>
              <a:t>matlab</a:t>
            </a:r>
            <a:r>
              <a:rPr lang="en-US" sz="1600" dirty="0" smtClean="0">
                <a:latin typeface="Helvetica"/>
                <a:cs typeface="Helvetica"/>
              </a:rPr>
              <a:t>/</a:t>
            </a:r>
            <a:r>
              <a:rPr lang="en-US" sz="1600" dirty="0" err="1" smtClean="0">
                <a:latin typeface="Helvetica"/>
                <a:cs typeface="Helvetica"/>
              </a:rPr>
              <a:t>cyt</a:t>
            </a:r>
            <a:r>
              <a:rPr lang="en-US" sz="1600" dirty="0" smtClean="0">
                <a:latin typeface="Helvetica"/>
                <a:cs typeface="Helvetica"/>
              </a:rPr>
              <a:t>, ACCENSE, …)</a:t>
            </a:r>
            <a:endParaRPr lang="en-US" sz="1600" dirty="0">
              <a:latin typeface="Helvetica"/>
              <a:cs typeface="Helvetica"/>
            </a:endParaRPr>
          </a:p>
          <a:p>
            <a:pPr marL="285750" indent="-285750" eaLnBrk="1" hangingPunct="1">
              <a:lnSpc>
                <a:spcPct val="150000"/>
              </a:lnSpc>
              <a:buFont typeface="Wingdings" charset="2"/>
              <a:buChar char="Ø"/>
            </a:pPr>
            <a:endParaRPr lang="en-US" sz="1600" dirty="0">
              <a:latin typeface="Helvetica"/>
              <a:cs typeface="Helvetica"/>
            </a:endParaRPr>
          </a:p>
          <a:p>
            <a:pPr eaLnBrk="1" hangingPunct="1">
              <a:lnSpc>
                <a:spcPct val="150000"/>
              </a:lnSpc>
            </a:pPr>
            <a:endParaRPr lang="en-US" sz="1600" dirty="0">
              <a:latin typeface="Helvetica"/>
              <a:cs typeface="Helvetica"/>
            </a:endParaRPr>
          </a:p>
        </p:txBody>
      </p:sp>
    </p:spTree>
    <p:extLst>
      <p:ext uri="{BB962C8B-B14F-4D97-AF65-F5344CB8AC3E}">
        <p14:creationId xmlns:p14="http://schemas.microsoft.com/office/powerpoint/2010/main" val="141052486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FlowSOM clustering</a:t>
            </a:r>
          </a:p>
        </p:txBody>
      </p:sp>
      <p:pic>
        <p:nvPicPr>
          <p:cNvPr id="4" name="Picture 3"/>
          <p:cNvPicPr>
            <a:picLocks noChangeAspect="1"/>
          </p:cNvPicPr>
          <p:nvPr/>
        </p:nvPicPr>
        <p:blipFill>
          <a:blip r:embed="rId2"/>
          <a:stretch>
            <a:fillRect/>
          </a:stretch>
        </p:blipFill>
        <p:spPr>
          <a:xfrm>
            <a:off x="494907" y="1843493"/>
            <a:ext cx="8191893" cy="3652035"/>
          </a:xfrm>
          <a:prstGeom prst="rect">
            <a:avLst/>
          </a:prstGeom>
        </p:spPr>
      </p:pic>
    </p:spTree>
    <p:extLst>
      <p:ext uri="{BB962C8B-B14F-4D97-AF65-F5344CB8AC3E}">
        <p14:creationId xmlns:p14="http://schemas.microsoft.com/office/powerpoint/2010/main" val="213583559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FlowSOM</a:t>
            </a:r>
          </a:p>
        </p:txBody>
      </p:sp>
      <p:sp>
        <p:nvSpPr>
          <p:cNvPr id="4" name="TextBox 34"/>
          <p:cNvSpPr txBox="1">
            <a:spLocks noChangeArrowheads="1"/>
          </p:cNvSpPr>
          <p:nvPr/>
        </p:nvSpPr>
        <p:spPr bwMode="auto">
          <a:xfrm>
            <a:off x="457200" y="1568608"/>
            <a:ext cx="8229600" cy="30469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lnSpc>
                <a:spcPct val="150000"/>
              </a:lnSpc>
            </a:pPr>
            <a:r>
              <a:rPr lang="en-US" sz="1600" dirty="0" smtClean="0">
                <a:solidFill>
                  <a:srgbClr val="C0504D"/>
                </a:solidFill>
                <a:latin typeface="Helvetica"/>
                <a:cs typeface="Helvetica"/>
              </a:rPr>
              <a:t>Why FlowSOM?</a:t>
            </a:r>
          </a:p>
          <a:p>
            <a:pPr eaLnBrk="1" hangingPunct="1">
              <a:lnSpc>
                <a:spcPct val="150000"/>
              </a:lnSpc>
            </a:pPr>
            <a:endParaRPr lang="en-US" sz="1600" dirty="0">
              <a:latin typeface="Helvetica"/>
              <a:cs typeface="Helvetica"/>
            </a:endParaRPr>
          </a:p>
          <a:p>
            <a:pPr marL="285750" indent="-285750" eaLnBrk="1" hangingPunct="1">
              <a:lnSpc>
                <a:spcPct val="150000"/>
              </a:lnSpc>
              <a:buFont typeface="Wingdings" charset="2"/>
              <a:buChar char="Ø"/>
            </a:pPr>
            <a:r>
              <a:rPr lang="en-US" sz="1600" dirty="0" smtClean="0">
                <a:latin typeface="Helvetica"/>
                <a:cs typeface="Helvetica"/>
              </a:rPr>
              <a:t>While t</a:t>
            </a:r>
            <a:r>
              <a:rPr lang="en-US" sz="1600" dirty="0">
                <a:latin typeface="Helvetica"/>
                <a:cs typeface="Helvetica"/>
              </a:rPr>
              <a:t>-SNE </a:t>
            </a:r>
            <a:r>
              <a:rPr lang="en-US" sz="1600" dirty="0" smtClean="0">
                <a:latin typeface="Helvetica"/>
                <a:cs typeface="Helvetica"/>
              </a:rPr>
              <a:t>visualizes </a:t>
            </a:r>
            <a:r>
              <a:rPr lang="en-US" sz="1600" dirty="0">
                <a:latin typeface="Helvetica"/>
                <a:cs typeface="Helvetica"/>
              </a:rPr>
              <a:t>phenotypically similar cell subsets in high-dimensional datasets, </a:t>
            </a:r>
            <a:r>
              <a:rPr lang="en-US" sz="1600" dirty="0" smtClean="0">
                <a:latin typeface="Helvetica"/>
                <a:cs typeface="Helvetica"/>
              </a:rPr>
              <a:t>it does </a:t>
            </a:r>
            <a:r>
              <a:rPr lang="en-US" sz="1600" dirty="0">
                <a:latin typeface="Helvetica"/>
                <a:cs typeface="Helvetica"/>
              </a:rPr>
              <a:t>not directly assign cells to distinct </a:t>
            </a:r>
            <a:r>
              <a:rPr lang="en-US" sz="1600" dirty="0" smtClean="0">
                <a:latin typeface="Helvetica"/>
                <a:cs typeface="Helvetica"/>
              </a:rPr>
              <a:t>clusters</a:t>
            </a:r>
            <a:endParaRPr lang="en-US" sz="1600" dirty="0">
              <a:latin typeface="Helvetica"/>
              <a:cs typeface="Helvetica"/>
            </a:endParaRPr>
          </a:p>
          <a:p>
            <a:pPr marL="285750" indent="-285750" eaLnBrk="1" hangingPunct="1">
              <a:lnSpc>
                <a:spcPct val="150000"/>
              </a:lnSpc>
              <a:buFont typeface="Wingdings" charset="2"/>
              <a:buChar char="Ø"/>
            </a:pPr>
            <a:endParaRPr lang="en-US" sz="1600" dirty="0" smtClean="0">
              <a:latin typeface="Helvetica"/>
              <a:cs typeface="Helvetica"/>
            </a:endParaRPr>
          </a:p>
          <a:p>
            <a:pPr marL="285750" indent="-285750" eaLnBrk="1" hangingPunct="1">
              <a:lnSpc>
                <a:spcPct val="150000"/>
              </a:lnSpc>
              <a:buFont typeface="Wingdings" charset="2"/>
              <a:buChar char="Ø"/>
            </a:pPr>
            <a:r>
              <a:rPr lang="en-US" sz="1600" dirty="0" smtClean="0">
                <a:latin typeface="Helvetica"/>
                <a:cs typeface="Helvetica"/>
              </a:rPr>
              <a:t>FlowSOM is very fast, convenient to use (in R) and produces results which fit nicely with expected populations</a:t>
            </a:r>
          </a:p>
          <a:p>
            <a:pPr marL="285750" indent="-285750" eaLnBrk="1" hangingPunct="1">
              <a:lnSpc>
                <a:spcPct val="150000"/>
              </a:lnSpc>
              <a:buFont typeface="Wingdings" charset="2"/>
              <a:buChar char="Ø"/>
            </a:pPr>
            <a:endParaRPr lang="en-US" sz="1600" dirty="0">
              <a:latin typeface="Helvetica"/>
              <a:cs typeface="Helvetica"/>
            </a:endParaRPr>
          </a:p>
        </p:txBody>
      </p:sp>
    </p:spTree>
    <p:extLst>
      <p:ext uri="{BB962C8B-B14F-4D97-AF65-F5344CB8AC3E}">
        <p14:creationId xmlns:p14="http://schemas.microsoft.com/office/powerpoint/2010/main" val="187304732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FlowSOM</a:t>
            </a:r>
          </a:p>
        </p:txBody>
      </p:sp>
      <p:pic>
        <p:nvPicPr>
          <p:cNvPr id="4" name="Picture 3"/>
          <p:cNvPicPr>
            <a:picLocks noChangeAspect="1"/>
          </p:cNvPicPr>
          <p:nvPr/>
        </p:nvPicPr>
        <p:blipFill>
          <a:blip r:embed="rId2"/>
          <a:stretch>
            <a:fillRect/>
          </a:stretch>
        </p:blipFill>
        <p:spPr>
          <a:xfrm>
            <a:off x="1513874" y="1340768"/>
            <a:ext cx="6263239" cy="4598188"/>
          </a:xfrm>
          <a:prstGeom prst="rect">
            <a:avLst/>
          </a:prstGeom>
        </p:spPr>
      </p:pic>
    </p:spTree>
    <p:extLst>
      <p:ext uri="{BB962C8B-B14F-4D97-AF65-F5344CB8AC3E}">
        <p14:creationId xmlns:p14="http://schemas.microsoft.com/office/powerpoint/2010/main" val="205062928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Self-organizing maps</a:t>
            </a:r>
          </a:p>
        </p:txBody>
      </p:sp>
      <p:pic>
        <p:nvPicPr>
          <p:cNvPr id="5" name="Picture 4"/>
          <p:cNvPicPr>
            <a:picLocks noChangeAspect="1"/>
          </p:cNvPicPr>
          <p:nvPr/>
        </p:nvPicPr>
        <p:blipFill>
          <a:blip r:embed="rId2"/>
          <a:stretch>
            <a:fillRect/>
          </a:stretch>
        </p:blipFill>
        <p:spPr>
          <a:xfrm>
            <a:off x="1257391" y="1628800"/>
            <a:ext cx="6667409" cy="1800200"/>
          </a:xfrm>
          <a:prstGeom prst="rect">
            <a:avLst/>
          </a:prstGeom>
        </p:spPr>
      </p:pic>
      <p:sp>
        <p:nvSpPr>
          <p:cNvPr id="6" name="Rectangle 5"/>
          <p:cNvSpPr/>
          <p:nvPr/>
        </p:nvSpPr>
        <p:spPr>
          <a:xfrm>
            <a:off x="748214" y="3717032"/>
            <a:ext cx="7685761" cy="2062103"/>
          </a:xfrm>
          <a:prstGeom prst="rect">
            <a:avLst/>
          </a:prstGeom>
        </p:spPr>
        <p:txBody>
          <a:bodyPr wrap="square">
            <a:spAutoFit/>
          </a:bodyPr>
          <a:lstStyle/>
          <a:p>
            <a:r>
              <a:rPr lang="en-US" sz="1600" b="0" i="0">
                <a:solidFill>
                  <a:srgbClr val="333333"/>
                </a:solidFill>
                <a:effectLst/>
                <a:latin typeface="Arial" charset="0"/>
              </a:rPr>
              <a:t>The blue blob is the distribution of the training data, and the small white disc is the current training datum drawn from that distribution. </a:t>
            </a:r>
          </a:p>
          <a:p>
            <a:endParaRPr lang="en-US" sz="1600" b="0" i="0">
              <a:solidFill>
                <a:srgbClr val="333333"/>
              </a:solidFill>
              <a:effectLst/>
              <a:latin typeface="Arial" charset="0"/>
            </a:endParaRPr>
          </a:p>
          <a:p>
            <a:r>
              <a:rPr lang="en-US" sz="1600" b="0" i="0">
                <a:solidFill>
                  <a:srgbClr val="333333"/>
                </a:solidFill>
                <a:effectLst/>
                <a:latin typeface="Arial" charset="0"/>
              </a:rPr>
              <a:t>At first (left) the SOM nodes are arbitrarily positioned in the data space. The node (highlighted in yellow) which is nearest to the training datum is selected. It is moved towards the training datum, as (to a lesser extent) are its neighbors on the grid. </a:t>
            </a:r>
          </a:p>
          <a:p>
            <a:endParaRPr lang="en-US" sz="1600" b="0" i="0">
              <a:solidFill>
                <a:srgbClr val="333333"/>
              </a:solidFill>
              <a:effectLst/>
              <a:latin typeface="Arial" charset="0"/>
            </a:endParaRPr>
          </a:p>
          <a:p>
            <a:r>
              <a:rPr lang="en-US" sz="1600" b="0" i="0">
                <a:solidFill>
                  <a:srgbClr val="333333"/>
                </a:solidFill>
                <a:effectLst/>
                <a:latin typeface="Arial" charset="0"/>
              </a:rPr>
              <a:t>After many iterations the grid tends to approximate the data distribution (right).</a:t>
            </a:r>
            <a:endParaRPr lang="en-US" sz="1600"/>
          </a:p>
        </p:txBody>
      </p:sp>
      <p:sp>
        <p:nvSpPr>
          <p:cNvPr id="7" name="TextBox 6"/>
          <p:cNvSpPr txBox="1"/>
          <p:nvPr/>
        </p:nvSpPr>
        <p:spPr>
          <a:xfrm>
            <a:off x="7180750" y="1444134"/>
            <a:ext cx="1488100" cy="369332"/>
          </a:xfrm>
          <a:prstGeom prst="rect">
            <a:avLst/>
          </a:prstGeom>
          <a:noFill/>
        </p:spPr>
        <p:txBody>
          <a:bodyPr wrap="none" rtlCol="0">
            <a:spAutoFit/>
          </a:bodyPr>
          <a:lstStyle/>
          <a:p>
            <a:r>
              <a:rPr lang="en-US"/>
              <a:t>Wikipedia.org</a:t>
            </a:r>
          </a:p>
        </p:txBody>
      </p:sp>
    </p:spTree>
    <p:extLst>
      <p:ext uri="{BB962C8B-B14F-4D97-AF65-F5344CB8AC3E}">
        <p14:creationId xmlns:p14="http://schemas.microsoft.com/office/powerpoint/2010/main" val="56999422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Metaclustering of nodes</a:t>
            </a:r>
          </a:p>
        </p:txBody>
      </p:sp>
      <p:pic>
        <p:nvPicPr>
          <p:cNvPr id="23" name="Picture 22"/>
          <p:cNvPicPr>
            <a:picLocks noChangeAspect="1"/>
          </p:cNvPicPr>
          <p:nvPr/>
        </p:nvPicPr>
        <p:blipFill>
          <a:blip r:embed="rId2"/>
          <a:stretch>
            <a:fillRect/>
          </a:stretch>
        </p:blipFill>
        <p:spPr>
          <a:xfrm>
            <a:off x="683568" y="1628800"/>
            <a:ext cx="7714952" cy="4191503"/>
          </a:xfrm>
          <a:prstGeom prst="rect">
            <a:avLst/>
          </a:prstGeom>
        </p:spPr>
      </p:pic>
    </p:spTree>
    <p:extLst>
      <p:ext uri="{BB962C8B-B14F-4D97-AF65-F5344CB8AC3E}">
        <p14:creationId xmlns:p14="http://schemas.microsoft.com/office/powerpoint/2010/main" val="90475493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Program outline</a:t>
            </a:r>
          </a:p>
        </p:txBody>
      </p:sp>
      <p:sp>
        <p:nvSpPr>
          <p:cNvPr id="3" name="Content Placeholder 2"/>
          <p:cNvSpPr>
            <a:spLocks noGrp="1"/>
          </p:cNvSpPr>
          <p:nvPr>
            <p:ph idx="1"/>
          </p:nvPr>
        </p:nvSpPr>
        <p:spPr/>
        <p:txBody>
          <a:bodyPr>
            <a:normAutofit/>
          </a:bodyPr>
          <a:lstStyle/>
          <a:p>
            <a:pPr marL="171450" indent="-171450">
              <a:lnSpc>
                <a:spcPct val="130000"/>
              </a:lnSpc>
              <a:buFont typeface="Wingdings" charset="0"/>
              <a:buChar char="Ø"/>
              <a:defRPr/>
            </a:pPr>
            <a:endParaRPr lang="en-US" sz="1400" dirty="0">
              <a:solidFill>
                <a:srgbClr val="000000"/>
              </a:solidFill>
              <a:latin typeface="Helvetica"/>
              <a:cs typeface="Helvetica"/>
            </a:endParaRPr>
          </a:p>
          <a:p>
            <a:pPr marL="171450" indent="-171450">
              <a:lnSpc>
                <a:spcPct val="130000"/>
              </a:lnSpc>
              <a:buFont typeface="Wingdings" charset="0"/>
              <a:buChar char="Ø"/>
              <a:defRPr/>
            </a:pPr>
            <a:r>
              <a:rPr lang="en-US" sz="1400" dirty="0">
                <a:solidFill>
                  <a:srgbClr val="000000"/>
                </a:solidFill>
                <a:latin typeface="Helvetica"/>
                <a:cs typeface="Helvetica"/>
              </a:rPr>
              <a:t>Data pre-processing for automated data analysis</a:t>
            </a:r>
          </a:p>
          <a:p>
            <a:pPr marL="914400" lvl="1" indent="-171450">
              <a:lnSpc>
                <a:spcPct val="130000"/>
              </a:lnSpc>
              <a:buFont typeface="Wingdings" charset="0"/>
              <a:buChar char="Ø"/>
              <a:defRPr/>
            </a:pPr>
            <a:r>
              <a:rPr lang="en-US" sz="1400" dirty="0">
                <a:solidFill>
                  <a:srgbClr val="000000"/>
                </a:solidFill>
                <a:latin typeface="Helvetica"/>
                <a:cs typeface="Helvetica"/>
              </a:rPr>
              <a:t>Data transformation</a:t>
            </a:r>
          </a:p>
          <a:p>
            <a:pPr marL="914400" lvl="1" indent="-171450">
              <a:lnSpc>
                <a:spcPct val="130000"/>
              </a:lnSpc>
              <a:buFont typeface="Wingdings" charset="0"/>
              <a:buChar char="Ø"/>
              <a:defRPr/>
            </a:pPr>
            <a:r>
              <a:rPr lang="en-US" sz="1400" dirty="0">
                <a:solidFill>
                  <a:srgbClr val="000000"/>
                </a:solidFill>
                <a:latin typeface="Helvetica"/>
                <a:cs typeface="Helvetica"/>
              </a:rPr>
              <a:t>Data normalization</a:t>
            </a:r>
            <a:endParaRPr lang="en-US" sz="1400" dirty="0">
              <a:latin typeface="Helvetica"/>
              <a:cs typeface="Helvetica"/>
            </a:endParaRPr>
          </a:p>
          <a:p>
            <a:pPr marL="171450" indent="-171450">
              <a:lnSpc>
                <a:spcPct val="130000"/>
              </a:lnSpc>
              <a:buFont typeface="Wingdings" charset="0"/>
              <a:buChar char="Ø"/>
              <a:defRPr/>
            </a:pPr>
            <a:endParaRPr lang="en-US" sz="1400" dirty="0">
              <a:solidFill>
                <a:srgbClr val="000000"/>
              </a:solidFill>
              <a:latin typeface="Helvetica"/>
              <a:cs typeface="Helvetica"/>
            </a:endParaRPr>
          </a:p>
          <a:p>
            <a:pPr marL="171450" indent="-171450">
              <a:lnSpc>
                <a:spcPct val="130000"/>
              </a:lnSpc>
              <a:buFont typeface="Wingdings" charset="0"/>
              <a:buChar char="Ø"/>
              <a:defRPr/>
            </a:pPr>
            <a:r>
              <a:rPr lang="en-US" sz="1400" dirty="0">
                <a:solidFill>
                  <a:srgbClr val="000000"/>
                </a:solidFill>
                <a:latin typeface="Helvetica"/>
                <a:cs typeface="Helvetica"/>
              </a:rPr>
              <a:t>Short introduction to advanced data analysis algorithms</a:t>
            </a:r>
          </a:p>
          <a:p>
            <a:pPr marL="914400" lvl="1" indent="-171450">
              <a:lnSpc>
                <a:spcPct val="130000"/>
              </a:lnSpc>
              <a:buFont typeface="Wingdings" charset="0"/>
              <a:buChar char="Ø"/>
              <a:defRPr/>
            </a:pPr>
            <a:r>
              <a:rPr lang="en-US" sz="1400" dirty="0">
                <a:solidFill>
                  <a:srgbClr val="000000"/>
                </a:solidFill>
                <a:latin typeface="Helvetica"/>
                <a:cs typeface="Helvetica"/>
              </a:rPr>
              <a:t>t-stochastic neighbor embedding (t-SNE, </a:t>
            </a:r>
            <a:r>
              <a:rPr lang="en-US" sz="1400" dirty="0" err="1">
                <a:solidFill>
                  <a:srgbClr val="000000"/>
                </a:solidFill>
                <a:latin typeface="Helvetica"/>
                <a:cs typeface="Helvetica"/>
              </a:rPr>
              <a:t>viSNE</a:t>
            </a:r>
            <a:r>
              <a:rPr lang="en-US" sz="1400" dirty="0">
                <a:solidFill>
                  <a:srgbClr val="000000"/>
                </a:solidFill>
                <a:latin typeface="Helvetica"/>
                <a:cs typeface="Helvetica"/>
              </a:rPr>
              <a:t>, </a:t>
            </a:r>
            <a:r>
              <a:rPr lang="en-US" sz="1400" dirty="0" err="1">
                <a:solidFill>
                  <a:srgbClr val="000000"/>
                </a:solidFill>
                <a:latin typeface="Helvetica"/>
                <a:cs typeface="Helvetica"/>
              </a:rPr>
              <a:t>bhSNE</a:t>
            </a:r>
            <a:r>
              <a:rPr lang="en-US" sz="1400" dirty="0">
                <a:solidFill>
                  <a:srgbClr val="000000"/>
                </a:solidFill>
                <a:latin typeface="Helvetica"/>
                <a:cs typeface="Helvetica"/>
              </a:rPr>
              <a:t>, …)</a:t>
            </a:r>
          </a:p>
          <a:p>
            <a:pPr marL="914400" lvl="1" indent="-171450">
              <a:lnSpc>
                <a:spcPct val="130000"/>
              </a:lnSpc>
              <a:buFont typeface="Wingdings" charset="0"/>
              <a:buChar char="Ø"/>
              <a:defRPr/>
            </a:pPr>
            <a:r>
              <a:rPr lang="en-US" sz="1400" dirty="0" err="1">
                <a:solidFill>
                  <a:srgbClr val="000000"/>
                </a:solidFill>
                <a:latin typeface="Helvetica"/>
                <a:cs typeface="Helvetica"/>
              </a:rPr>
              <a:t>FlowSOM clustering for </a:t>
            </a:r>
            <a:r>
              <a:rPr lang="en-US" sz="1400" dirty="0">
                <a:solidFill>
                  <a:srgbClr val="000000"/>
                </a:solidFill>
                <a:latin typeface="Helvetica"/>
                <a:cs typeface="Helvetica"/>
              </a:rPr>
              <a:t>population identification</a:t>
            </a:r>
          </a:p>
          <a:p>
            <a:pPr marL="914400" lvl="1" indent="-171450">
              <a:lnSpc>
                <a:spcPct val="130000"/>
              </a:lnSpc>
              <a:buFont typeface="Wingdings" charset="0"/>
              <a:buChar char="Ø"/>
              <a:defRPr/>
            </a:pPr>
            <a:endParaRPr lang="en-US" sz="1400" dirty="0">
              <a:solidFill>
                <a:srgbClr val="000000"/>
              </a:solidFill>
              <a:latin typeface="Helvetica"/>
              <a:cs typeface="Helvetica"/>
            </a:endParaRPr>
          </a:p>
          <a:p>
            <a:pPr marL="171450" indent="-171450">
              <a:lnSpc>
                <a:spcPct val="130000"/>
              </a:lnSpc>
              <a:buFont typeface="Wingdings" charset="0"/>
              <a:buChar char="Ø"/>
              <a:defRPr/>
            </a:pPr>
            <a:r>
              <a:rPr lang="en-US" sz="1400" dirty="0">
                <a:solidFill>
                  <a:srgbClr val="000000"/>
                </a:solidFill>
                <a:latin typeface="Helvetica"/>
                <a:cs typeface="Helvetica"/>
              </a:rPr>
              <a:t>Address remaining questions in handling cytobank</a:t>
            </a:r>
          </a:p>
          <a:p>
            <a:pPr marL="171450" indent="-171450">
              <a:lnSpc>
                <a:spcPct val="130000"/>
              </a:lnSpc>
              <a:buFont typeface="Wingdings" charset="0"/>
              <a:buChar char="Ø"/>
              <a:defRPr/>
            </a:pPr>
            <a:r>
              <a:rPr lang="en-US" sz="1400" dirty="0">
                <a:solidFill>
                  <a:srgbClr val="000000"/>
                </a:solidFill>
                <a:latin typeface="Helvetica"/>
                <a:cs typeface="Helvetica"/>
              </a:rPr>
              <a:t>Data analysis using the R software package</a:t>
            </a:r>
          </a:p>
        </p:txBody>
      </p:sp>
    </p:spTree>
    <p:extLst>
      <p:ext uri="{BB962C8B-B14F-4D97-AF65-F5344CB8AC3E}">
        <p14:creationId xmlns:p14="http://schemas.microsoft.com/office/powerpoint/2010/main" val="29067454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FlowSOM output</a:t>
            </a:r>
          </a:p>
        </p:txBody>
      </p:sp>
      <p:sp>
        <p:nvSpPr>
          <p:cNvPr id="6" name="Rectangle 5"/>
          <p:cNvSpPr/>
          <p:nvPr/>
        </p:nvSpPr>
        <p:spPr>
          <a:xfrm>
            <a:off x="827584" y="1844824"/>
            <a:ext cx="7685761" cy="584775"/>
          </a:xfrm>
          <a:prstGeom prst="rect">
            <a:avLst/>
          </a:prstGeom>
        </p:spPr>
        <p:txBody>
          <a:bodyPr wrap="square">
            <a:spAutoFit/>
          </a:bodyPr>
          <a:lstStyle/>
          <a:p>
            <a:r>
              <a:rPr lang="en-US" sz="1600" b="0" i="0">
                <a:solidFill>
                  <a:srgbClr val="333333"/>
                </a:solidFill>
                <a:effectLst/>
                <a:latin typeface="Arial" charset="0"/>
              </a:rPr>
              <a:t>FlowSOM assignes every cell to a node which is eventually merged into a metacluster</a:t>
            </a:r>
            <a:endParaRPr lang="en-US" sz="1600"/>
          </a:p>
        </p:txBody>
      </p:sp>
      <p:graphicFrame>
        <p:nvGraphicFramePr>
          <p:cNvPr id="8" name="Table 7"/>
          <p:cNvGraphicFramePr>
            <a:graphicFrameLocks noGrp="1"/>
          </p:cNvGraphicFramePr>
          <p:nvPr>
            <p:extLst>
              <p:ext uri="{D42A27DB-BD31-4B8C-83A1-F6EECF244321}">
                <p14:modId xmlns:p14="http://schemas.microsoft.com/office/powerpoint/2010/main" val="789749979"/>
              </p:ext>
            </p:extLst>
          </p:nvPr>
        </p:nvGraphicFramePr>
        <p:xfrm>
          <a:off x="2051720" y="2924944"/>
          <a:ext cx="4608512" cy="1920240"/>
        </p:xfrm>
        <a:graphic>
          <a:graphicData uri="http://schemas.openxmlformats.org/drawingml/2006/table">
            <a:tbl>
              <a:tblPr firstRow="1" firstCol="1" bandRow="1">
                <a:tableStyleId>{72833802-FEF1-4C79-8D5D-14CF1EAF98D9}</a:tableStyleId>
              </a:tblPr>
              <a:tblGrid>
                <a:gridCol w="1124027"/>
                <a:gridCol w="478933"/>
                <a:gridCol w="467531"/>
                <a:gridCol w="534320"/>
                <a:gridCol w="2003701"/>
              </a:tblGrid>
              <a:tr h="257171">
                <a:tc>
                  <a:txBody>
                    <a:bodyPr/>
                    <a:lstStyle/>
                    <a:p>
                      <a:endParaRPr lang="en-US" sz="1200">
                        <a:latin typeface="Consolas" charset="0"/>
                        <a:ea typeface="Consolas" charset="0"/>
                        <a:cs typeface="Consolas" charset="0"/>
                      </a:endParaRPr>
                    </a:p>
                  </a:txBody>
                  <a:tcPr/>
                </a:tc>
                <a:tc>
                  <a:txBody>
                    <a:bodyPr/>
                    <a:lstStyle/>
                    <a:p>
                      <a:r>
                        <a:rPr lang="en-US" sz="1200">
                          <a:latin typeface="Consolas" charset="0"/>
                          <a:ea typeface="Consolas" charset="0"/>
                          <a:cs typeface="Consolas" charset="0"/>
                        </a:rPr>
                        <a:t>CD3</a:t>
                      </a:r>
                    </a:p>
                  </a:txBody>
                  <a:tcPr/>
                </a:tc>
                <a:tc>
                  <a:txBody>
                    <a:bodyPr/>
                    <a:lstStyle/>
                    <a:p>
                      <a:r>
                        <a:rPr lang="en-US" sz="1200">
                          <a:latin typeface="Consolas" charset="0"/>
                          <a:ea typeface="Consolas" charset="0"/>
                          <a:cs typeface="Consolas" charset="0"/>
                        </a:rPr>
                        <a:t>CD4</a:t>
                      </a:r>
                    </a:p>
                  </a:txBody>
                  <a:tcPr/>
                </a:tc>
                <a:tc>
                  <a:txBody>
                    <a:bodyPr/>
                    <a:lstStyle/>
                    <a:p>
                      <a:r>
                        <a:rPr lang="en-US" sz="1200">
                          <a:latin typeface="Consolas" charset="0"/>
                          <a:ea typeface="Consolas" charset="0"/>
                          <a:cs typeface="Consolas" charset="0"/>
                        </a:rPr>
                        <a:t>CD8</a:t>
                      </a:r>
                    </a:p>
                  </a:txBody>
                  <a:tcPr/>
                </a:tc>
                <a:tc>
                  <a:txBody>
                    <a:bodyPr/>
                    <a:lstStyle/>
                    <a:p>
                      <a:r>
                        <a:rPr lang="en-US" sz="1200">
                          <a:latin typeface="Consolas" charset="0"/>
                          <a:ea typeface="Consolas" charset="0"/>
                          <a:cs typeface="Consolas" charset="0"/>
                        </a:rPr>
                        <a:t>Metacluster_identity</a:t>
                      </a:r>
                    </a:p>
                  </a:txBody>
                  <a:tcPr/>
                </a:tc>
              </a:tr>
              <a:tr h="257171">
                <a:tc>
                  <a:txBody>
                    <a:bodyPr/>
                    <a:lstStyle/>
                    <a:p>
                      <a:r>
                        <a:rPr lang="en-US" sz="1200">
                          <a:latin typeface="Consolas" charset="0"/>
                          <a:ea typeface="Consolas" charset="0"/>
                          <a:cs typeface="Consolas" charset="0"/>
                        </a:rPr>
                        <a:t>Cell_1</a:t>
                      </a:r>
                    </a:p>
                  </a:txBody>
                  <a:tcPr/>
                </a:tc>
                <a:tc>
                  <a:txBody>
                    <a:bodyPr/>
                    <a:lstStyle/>
                    <a:p>
                      <a:pPr algn="ctr"/>
                      <a:r>
                        <a:rPr lang="en-US" sz="1200">
                          <a:latin typeface="Consolas" charset="0"/>
                          <a:ea typeface="Consolas" charset="0"/>
                          <a:cs typeface="Consolas" charset="0"/>
                        </a:rPr>
                        <a:t>8</a:t>
                      </a:r>
                    </a:p>
                  </a:txBody>
                  <a:tcPr/>
                </a:tc>
                <a:tc>
                  <a:txBody>
                    <a:bodyPr/>
                    <a:lstStyle/>
                    <a:p>
                      <a:pPr algn="ctr"/>
                      <a:r>
                        <a:rPr lang="en-US" sz="1200">
                          <a:latin typeface="Consolas" charset="0"/>
                          <a:ea typeface="Consolas" charset="0"/>
                          <a:cs typeface="Consolas" charset="0"/>
                        </a:rPr>
                        <a:t>0</a:t>
                      </a:r>
                    </a:p>
                  </a:txBody>
                  <a:tcPr/>
                </a:tc>
                <a:tc>
                  <a:txBody>
                    <a:bodyPr/>
                    <a:lstStyle/>
                    <a:p>
                      <a:pPr algn="ctr"/>
                      <a:r>
                        <a:rPr lang="en-US" sz="1200">
                          <a:latin typeface="Consolas" charset="0"/>
                          <a:ea typeface="Consolas" charset="0"/>
                          <a:cs typeface="Consolas" charset="0"/>
                        </a:rPr>
                        <a:t>12</a:t>
                      </a:r>
                    </a:p>
                  </a:txBody>
                  <a:tcPr/>
                </a:tc>
                <a:tc>
                  <a:txBody>
                    <a:bodyPr/>
                    <a:lstStyle/>
                    <a:p>
                      <a:pPr algn="ctr"/>
                      <a:r>
                        <a:rPr lang="en-US" sz="1200">
                          <a:latin typeface="Consolas" charset="0"/>
                          <a:ea typeface="Consolas" charset="0"/>
                          <a:cs typeface="Consolas" charset="0"/>
                        </a:rPr>
                        <a:t>1</a:t>
                      </a:r>
                    </a:p>
                  </a:txBody>
                  <a:tcPr/>
                </a:tc>
              </a:tr>
              <a:tr h="257171">
                <a:tc>
                  <a:txBody>
                    <a:bodyPr/>
                    <a:lstStyle/>
                    <a:p>
                      <a:r>
                        <a:rPr lang="en-US" sz="1200">
                          <a:latin typeface="Consolas" charset="0"/>
                          <a:ea typeface="Consolas" charset="0"/>
                          <a:cs typeface="Consolas" charset="0"/>
                        </a:rPr>
                        <a:t>Cell_2</a:t>
                      </a:r>
                    </a:p>
                  </a:txBody>
                  <a:tcPr/>
                </a:tc>
                <a:tc>
                  <a:txBody>
                    <a:bodyPr/>
                    <a:lstStyle/>
                    <a:p>
                      <a:pPr algn="ctr"/>
                      <a:r>
                        <a:rPr lang="en-US" sz="1200">
                          <a:latin typeface="Consolas" charset="0"/>
                          <a:ea typeface="Consolas" charset="0"/>
                          <a:cs typeface="Consolas" charset="0"/>
                        </a:rPr>
                        <a:t>10</a:t>
                      </a:r>
                    </a:p>
                  </a:txBody>
                  <a:tcPr/>
                </a:tc>
                <a:tc>
                  <a:txBody>
                    <a:bodyPr/>
                    <a:lstStyle/>
                    <a:p>
                      <a:pPr algn="ctr"/>
                      <a:r>
                        <a:rPr lang="en-US" sz="1200">
                          <a:latin typeface="Consolas" charset="0"/>
                          <a:ea typeface="Consolas" charset="0"/>
                          <a:cs typeface="Consolas" charset="0"/>
                        </a:rPr>
                        <a:t>6</a:t>
                      </a:r>
                    </a:p>
                  </a:txBody>
                  <a:tcPr/>
                </a:tc>
                <a:tc>
                  <a:txBody>
                    <a:bodyPr/>
                    <a:lstStyle/>
                    <a:p>
                      <a:pPr algn="ctr"/>
                      <a:r>
                        <a:rPr lang="en-US" sz="1200">
                          <a:latin typeface="Consolas" charset="0"/>
                          <a:ea typeface="Consolas" charset="0"/>
                          <a:cs typeface="Consolas" charset="0"/>
                        </a:rPr>
                        <a:t>1</a:t>
                      </a:r>
                    </a:p>
                  </a:txBody>
                  <a:tcPr/>
                </a:tc>
                <a:tc>
                  <a:txBody>
                    <a:bodyPr/>
                    <a:lstStyle/>
                    <a:p>
                      <a:pPr algn="ctr"/>
                      <a:r>
                        <a:rPr lang="en-US" sz="1200">
                          <a:latin typeface="Consolas" charset="0"/>
                          <a:ea typeface="Consolas" charset="0"/>
                          <a:cs typeface="Consolas" charset="0"/>
                        </a:rPr>
                        <a:t>5</a:t>
                      </a:r>
                    </a:p>
                  </a:txBody>
                  <a:tcPr/>
                </a:tc>
              </a:tr>
              <a:tr h="257171">
                <a:tc>
                  <a:txBody>
                    <a:bodyPr/>
                    <a:lstStyle/>
                    <a:p>
                      <a:endParaRPr lang="en-US" sz="1200">
                        <a:latin typeface="Consolas" charset="0"/>
                        <a:ea typeface="Consolas" charset="0"/>
                        <a:cs typeface="Consolas" charset="0"/>
                      </a:endParaRPr>
                    </a:p>
                  </a:txBody>
                  <a:tcPr/>
                </a:tc>
                <a:tc>
                  <a:txBody>
                    <a:bodyPr/>
                    <a:lstStyle/>
                    <a:p>
                      <a:endParaRPr lang="en-US" sz="1200">
                        <a:latin typeface="Consolas" charset="0"/>
                        <a:ea typeface="Consolas" charset="0"/>
                        <a:cs typeface="Consolas" charset="0"/>
                      </a:endParaRPr>
                    </a:p>
                  </a:txBody>
                  <a:tcPr/>
                </a:tc>
                <a:tc>
                  <a:txBody>
                    <a:bodyPr/>
                    <a:lstStyle/>
                    <a:p>
                      <a:endParaRPr lang="en-US" sz="1200">
                        <a:latin typeface="Consolas" charset="0"/>
                        <a:ea typeface="Consolas" charset="0"/>
                        <a:cs typeface="Consolas" charset="0"/>
                      </a:endParaRPr>
                    </a:p>
                  </a:txBody>
                  <a:tcPr/>
                </a:tc>
                <a:tc>
                  <a:txBody>
                    <a:bodyPr/>
                    <a:lstStyle/>
                    <a:p>
                      <a:endParaRPr lang="en-US" sz="1200">
                        <a:latin typeface="Consolas" charset="0"/>
                        <a:ea typeface="Consolas" charset="0"/>
                        <a:cs typeface="Consolas" charset="0"/>
                      </a:endParaRPr>
                    </a:p>
                  </a:txBody>
                  <a:tcPr/>
                </a:tc>
                <a:tc>
                  <a:txBody>
                    <a:bodyPr/>
                    <a:lstStyle/>
                    <a:p>
                      <a:endParaRPr lang="en-US" sz="1200">
                        <a:latin typeface="Consolas" charset="0"/>
                        <a:ea typeface="Consolas" charset="0"/>
                        <a:cs typeface="Consolas" charset="0"/>
                      </a:endParaRPr>
                    </a:p>
                  </a:txBody>
                  <a:tcPr/>
                </a:tc>
              </a:tr>
              <a:tr h="257171">
                <a:tc>
                  <a:txBody>
                    <a:bodyPr/>
                    <a:lstStyle/>
                    <a:p>
                      <a:endParaRPr lang="en-US" sz="1200">
                        <a:latin typeface="Consolas" charset="0"/>
                        <a:ea typeface="Consolas" charset="0"/>
                        <a:cs typeface="Consolas" charset="0"/>
                      </a:endParaRPr>
                    </a:p>
                  </a:txBody>
                  <a:tcPr/>
                </a:tc>
                <a:tc>
                  <a:txBody>
                    <a:bodyPr/>
                    <a:lstStyle/>
                    <a:p>
                      <a:endParaRPr lang="en-US" sz="1200">
                        <a:latin typeface="Consolas" charset="0"/>
                        <a:ea typeface="Consolas" charset="0"/>
                        <a:cs typeface="Consolas" charset="0"/>
                      </a:endParaRPr>
                    </a:p>
                  </a:txBody>
                  <a:tcPr/>
                </a:tc>
                <a:tc>
                  <a:txBody>
                    <a:bodyPr/>
                    <a:lstStyle/>
                    <a:p>
                      <a:endParaRPr lang="en-US" sz="1200">
                        <a:latin typeface="Consolas" charset="0"/>
                        <a:ea typeface="Consolas" charset="0"/>
                        <a:cs typeface="Consolas" charset="0"/>
                      </a:endParaRPr>
                    </a:p>
                  </a:txBody>
                  <a:tcPr/>
                </a:tc>
                <a:tc>
                  <a:txBody>
                    <a:bodyPr/>
                    <a:lstStyle/>
                    <a:p>
                      <a:endParaRPr lang="en-US" sz="1200">
                        <a:latin typeface="Consolas" charset="0"/>
                        <a:ea typeface="Consolas" charset="0"/>
                        <a:cs typeface="Consolas" charset="0"/>
                      </a:endParaRPr>
                    </a:p>
                  </a:txBody>
                  <a:tcPr/>
                </a:tc>
                <a:tc>
                  <a:txBody>
                    <a:bodyPr/>
                    <a:lstStyle/>
                    <a:p>
                      <a:endParaRPr lang="en-US" sz="1200">
                        <a:latin typeface="Consolas" charset="0"/>
                        <a:ea typeface="Consolas" charset="0"/>
                        <a:cs typeface="Consolas" charset="0"/>
                      </a:endParaRPr>
                    </a:p>
                  </a:txBody>
                  <a:tcPr/>
                </a:tc>
              </a:tr>
              <a:tr h="257171">
                <a:tc>
                  <a:txBody>
                    <a:bodyPr/>
                    <a:lstStyle/>
                    <a:p>
                      <a:endParaRPr lang="en-US" sz="1200">
                        <a:latin typeface="Consolas" charset="0"/>
                        <a:ea typeface="Consolas" charset="0"/>
                        <a:cs typeface="Consolas" charset="0"/>
                      </a:endParaRPr>
                    </a:p>
                  </a:txBody>
                  <a:tcPr/>
                </a:tc>
                <a:tc>
                  <a:txBody>
                    <a:bodyPr/>
                    <a:lstStyle/>
                    <a:p>
                      <a:endParaRPr lang="en-US" sz="1200">
                        <a:latin typeface="Consolas" charset="0"/>
                        <a:ea typeface="Consolas" charset="0"/>
                        <a:cs typeface="Consolas" charset="0"/>
                      </a:endParaRPr>
                    </a:p>
                  </a:txBody>
                  <a:tcPr/>
                </a:tc>
                <a:tc>
                  <a:txBody>
                    <a:bodyPr/>
                    <a:lstStyle/>
                    <a:p>
                      <a:endParaRPr lang="en-US" sz="1200">
                        <a:latin typeface="Consolas" charset="0"/>
                        <a:ea typeface="Consolas" charset="0"/>
                        <a:cs typeface="Consolas" charset="0"/>
                      </a:endParaRPr>
                    </a:p>
                  </a:txBody>
                  <a:tcPr/>
                </a:tc>
                <a:tc>
                  <a:txBody>
                    <a:bodyPr/>
                    <a:lstStyle/>
                    <a:p>
                      <a:endParaRPr lang="en-US" sz="1200">
                        <a:latin typeface="Consolas" charset="0"/>
                        <a:ea typeface="Consolas" charset="0"/>
                        <a:cs typeface="Consolas" charset="0"/>
                      </a:endParaRPr>
                    </a:p>
                  </a:txBody>
                  <a:tcPr/>
                </a:tc>
                <a:tc>
                  <a:txBody>
                    <a:bodyPr/>
                    <a:lstStyle/>
                    <a:p>
                      <a:endParaRPr lang="en-US" sz="1200">
                        <a:latin typeface="Consolas" charset="0"/>
                        <a:ea typeface="Consolas" charset="0"/>
                        <a:cs typeface="Consolas" charset="0"/>
                      </a:endParaRPr>
                    </a:p>
                  </a:txBody>
                  <a:tcPr/>
                </a:tc>
              </a:tr>
              <a:tr h="257171">
                <a:tc>
                  <a:txBody>
                    <a:bodyPr/>
                    <a:lstStyle/>
                    <a:p>
                      <a:endParaRPr lang="en-US" sz="1200">
                        <a:latin typeface="Consolas" charset="0"/>
                        <a:ea typeface="Consolas" charset="0"/>
                        <a:cs typeface="Consolas" charset="0"/>
                      </a:endParaRPr>
                    </a:p>
                  </a:txBody>
                  <a:tcPr/>
                </a:tc>
                <a:tc>
                  <a:txBody>
                    <a:bodyPr/>
                    <a:lstStyle/>
                    <a:p>
                      <a:endParaRPr lang="en-US" sz="1200">
                        <a:latin typeface="Consolas" charset="0"/>
                        <a:ea typeface="Consolas" charset="0"/>
                        <a:cs typeface="Consolas" charset="0"/>
                      </a:endParaRPr>
                    </a:p>
                  </a:txBody>
                  <a:tcPr/>
                </a:tc>
                <a:tc>
                  <a:txBody>
                    <a:bodyPr/>
                    <a:lstStyle/>
                    <a:p>
                      <a:endParaRPr lang="en-US" sz="1200">
                        <a:latin typeface="Consolas" charset="0"/>
                        <a:ea typeface="Consolas" charset="0"/>
                        <a:cs typeface="Consolas" charset="0"/>
                      </a:endParaRPr>
                    </a:p>
                  </a:txBody>
                  <a:tcPr/>
                </a:tc>
                <a:tc>
                  <a:txBody>
                    <a:bodyPr/>
                    <a:lstStyle/>
                    <a:p>
                      <a:endParaRPr lang="en-US" sz="1200">
                        <a:latin typeface="Consolas" charset="0"/>
                        <a:ea typeface="Consolas" charset="0"/>
                        <a:cs typeface="Consolas" charset="0"/>
                      </a:endParaRPr>
                    </a:p>
                  </a:txBody>
                  <a:tcPr/>
                </a:tc>
                <a:tc>
                  <a:txBody>
                    <a:bodyPr/>
                    <a:lstStyle/>
                    <a:p>
                      <a:endParaRPr lang="en-US" sz="1200">
                        <a:latin typeface="Consolas" charset="0"/>
                        <a:ea typeface="Consolas" charset="0"/>
                        <a:cs typeface="Consolas" charset="0"/>
                      </a:endParaRPr>
                    </a:p>
                  </a:txBody>
                  <a:tcPr/>
                </a:tc>
              </a:tr>
            </a:tbl>
          </a:graphicData>
        </a:graphic>
      </p:graphicFrame>
    </p:spTree>
    <p:extLst>
      <p:ext uri="{BB962C8B-B14F-4D97-AF65-F5344CB8AC3E}">
        <p14:creationId xmlns:p14="http://schemas.microsoft.com/office/powerpoint/2010/main" val="22617875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331640" y="332656"/>
            <a:ext cx="6101700" cy="2778827"/>
          </a:xfrm>
          <a:prstGeom prst="rect">
            <a:avLst/>
          </a:prstGeom>
        </p:spPr>
      </p:pic>
      <p:pic>
        <p:nvPicPr>
          <p:cNvPr id="6" name="Picture 5"/>
          <p:cNvPicPr>
            <a:picLocks noChangeAspect="1"/>
          </p:cNvPicPr>
          <p:nvPr/>
        </p:nvPicPr>
        <p:blipFill rotWithShape="1">
          <a:blip r:embed="rId4"/>
          <a:srcRect b="34726"/>
          <a:stretch/>
        </p:blipFill>
        <p:spPr>
          <a:xfrm>
            <a:off x="1403647" y="3284984"/>
            <a:ext cx="3424285" cy="2520280"/>
          </a:xfrm>
          <a:prstGeom prst="rect">
            <a:avLst/>
          </a:prstGeom>
        </p:spPr>
      </p:pic>
      <p:pic>
        <p:nvPicPr>
          <p:cNvPr id="8" name="Picture 7"/>
          <p:cNvPicPr>
            <a:picLocks noChangeAspect="1"/>
          </p:cNvPicPr>
          <p:nvPr/>
        </p:nvPicPr>
        <p:blipFill rotWithShape="1">
          <a:blip r:embed="rId4"/>
          <a:srcRect t="64808"/>
          <a:stretch/>
        </p:blipFill>
        <p:spPr>
          <a:xfrm>
            <a:off x="5004048" y="3284984"/>
            <a:ext cx="3447920" cy="1368152"/>
          </a:xfrm>
          <a:prstGeom prst="rect">
            <a:avLst/>
          </a:prstGeom>
        </p:spPr>
      </p:pic>
    </p:spTree>
    <p:extLst>
      <p:ext uri="{BB962C8B-B14F-4D97-AF65-F5344CB8AC3E}">
        <p14:creationId xmlns:p14="http://schemas.microsoft.com/office/powerpoint/2010/main" val="170255408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US"/>
              <a:t>Practical part</a:t>
            </a:r>
          </a:p>
        </p:txBody>
      </p:sp>
    </p:spTree>
    <p:extLst>
      <p:ext uri="{BB962C8B-B14F-4D97-AF65-F5344CB8AC3E}">
        <p14:creationId xmlns:p14="http://schemas.microsoft.com/office/powerpoint/2010/main" val="134591770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R studio</a:t>
            </a:r>
          </a:p>
        </p:txBody>
      </p:sp>
      <p:pic>
        <p:nvPicPr>
          <p:cNvPr id="4" name="Picture 3"/>
          <p:cNvPicPr>
            <a:picLocks noChangeAspect="1"/>
          </p:cNvPicPr>
          <p:nvPr/>
        </p:nvPicPr>
        <p:blipFill>
          <a:blip r:embed="rId2"/>
          <a:stretch>
            <a:fillRect/>
          </a:stretch>
        </p:blipFill>
        <p:spPr>
          <a:xfrm>
            <a:off x="826089" y="1412776"/>
            <a:ext cx="7478070" cy="4320000"/>
          </a:xfrm>
          <a:prstGeom prst="rect">
            <a:avLst/>
          </a:prstGeom>
        </p:spPr>
      </p:pic>
      <p:grpSp>
        <p:nvGrpSpPr>
          <p:cNvPr id="5" name="Group 4"/>
          <p:cNvGrpSpPr/>
          <p:nvPr/>
        </p:nvGrpSpPr>
        <p:grpSpPr>
          <a:xfrm>
            <a:off x="826089" y="3867900"/>
            <a:ext cx="3735893" cy="1864876"/>
            <a:chOff x="826089" y="4191856"/>
            <a:chExt cx="3735893" cy="1864876"/>
          </a:xfrm>
        </p:grpSpPr>
        <p:sp>
          <p:nvSpPr>
            <p:cNvPr id="6" name="Rectangle 5"/>
            <p:cNvSpPr/>
            <p:nvPr/>
          </p:nvSpPr>
          <p:spPr>
            <a:xfrm>
              <a:off x="826089" y="4191856"/>
              <a:ext cx="3735893" cy="1864876"/>
            </a:xfrm>
            <a:prstGeom prst="rect">
              <a:avLst/>
            </a:prstGeom>
            <a:noFill/>
            <a:ln w="5715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2655436" y="4244755"/>
              <a:ext cx="1875388" cy="369332"/>
            </a:xfrm>
            <a:prstGeom prst="rect">
              <a:avLst/>
            </a:prstGeom>
            <a:noFill/>
          </p:spPr>
          <p:txBody>
            <a:bodyPr wrap="square" rtlCol="0">
              <a:spAutoFit/>
            </a:bodyPr>
            <a:lstStyle/>
            <a:p>
              <a:pPr algn="r"/>
              <a:r>
                <a:rPr lang="en-US" dirty="0" smtClean="0">
                  <a:solidFill>
                    <a:srgbClr val="FF0000"/>
                  </a:solidFill>
                  <a:latin typeface="Helvetica"/>
                  <a:cs typeface="Helvetica"/>
                </a:rPr>
                <a:t>Console</a:t>
              </a:r>
              <a:endParaRPr lang="en-US" dirty="0">
                <a:solidFill>
                  <a:srgbClr val="FF0000"/>
                </a:solidFill>
                <a:latin typeface="Helvetica"/>
                <a:cs typeface="Helvetica"/>
              </a:endParaRPr>
            </a:p>
          </p:txBody>
        </p:sp>
      </p:grpSp>
      <p:grpSp>
        <p:nvGrpSpPr>
          <p:cNvPr id="8" name="Group 7"/>
          <p:cNvGrpSpPr/>
          <p:nvPr/>
        </p:nvGrpSpPr>
        <p:grpSpPr>
          <a:xfrm>
            <a:off x="826089" y="1665462"/>
            <a:ext cx="3735893" cy="2202437"/>
            <a:chOff x="826089" y="1989418"/>
            <a:chExt cx="3735893" cy="2202437"/>
          </a:xfrm>
        </p:grpSpPr>
        <p:sp>
          <p:nvSpPr>
            <p:cNvPr id="9" name="Rectangle 8"/>
            <p:cNvSpPr/>
            <p:nvPr/>
          </p:nvSpPr>
          <p:spPr>
            <a:xfrm>
              <a:off x="826089" y="1989418"/>
              <a:ext cx="3735893" cy="2202437"/>
            </a:xfrm>
            <a:prstGeom prst="rect">
              <a:avLst/>
            </a:prstGeom>
            <a:noFill/>
            <a:ln w="5715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9"/>
            <p:cNvSpPr txBox="1"/>
            <p:nvPr/>
          </p:nvSpPr>
          <p:spPr>
            <a:xfrm>
              <a:off x="2655436" y="1989418"/>
              <a:ext cx="1875388" cy="369332"/>
            </a:xfrm>
            <a:prstGeom prst="rect">
              <a:avLst/>
            </a:prstGeom>
            <a:noFill/>
          </p:spPr>
          <p:txBody>
            <a:bodyPr wrap="square" rtlCol="0">
              <a:spAutoFit/>
            </a:bodyPr>
            <a:lstStyle/>
            <a:p>
              <a:pPr algn="r"/>
              <a:r>
                <a:rPr lang="en-US" dirty="0" smtClean="0">
                  <a:solidFill>
                    <a:srgbClr val="FF0000"/>
                  </a:solidFill>
                  <a:latin typeface="Helvetica"/>
                  <a:cs typeface="Helvetica"/>
                </a:rPr>
                <a:t>Script</a:t>
              </a:r>
              <a:endParaRPr lang="en-US" dirty="0">
                <a:solidFill>
                  <a:srgbClr val="FF0000"/>
                </a:solidFill>
                <a:latin typeface="Helvetica"/>
                <a:cs typeface="Helvetica"/>
              </a:endParaRPr>
            </a:p>
          </p:txBody>
        </p:sp>
      </p:grpSp>
      <p:grpSp>
        <p:nvGrpSpPr>
          <p:cNvPr id="11" name="Group 10"/>
          <p:cNvGrpSpPr/>
          <p:nvPr/>
        </p:nvGrpSpPr>
        <p:grpSpPr>
          <a:xfrm>
            <a:off x="4561982" y="1665462"/>
            <a:ext cx="3735893" cy="1746266"/>
            <a:chOff x="4561982" y="1989418"/>
            <a:chExt cx="3735893" cy="1746266"/>
          </a:xfrm>
        </p:grpSpPr>
        <p:sp>
          <p:nvSpPr>
            <p:cNvPr id="12" name="Rectangle 11"/>
            <p:cNvSpPr/>
            <p:nvPr/>
          </p:nvSpPr>
          <p:spPr>
            <a:xfrm>
              <a:off x="4561982" y="1989418"/>
              <a:ext cx="3735893" cy="1746266"/>
            </a:xfrm>
            <a:prstGeom prst="rect">
              <a:avLst/>
            </a:prstGeom>
            <a:noFill/>
            <a:ln w="5715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2"/>
            <p:cNvSpPr txBox="1"/>
            <p:nvPr/>
          </p:nvSpPr>
          <p:spPr>
            <a:xfrm>
              <a:off x="6422487" y="1989418"/>
              <a:ext cx="1875388" cy="369332"/>
            </a:xfrm>
            <a:prstGeom prst="rect">
              <a:avLst/>
            </a:prstGeom>
            <a:noFill/>
          </p:spPr>
          <p:txBody>
            <a:bodyPr wrap="square" rtlCol="0">
              <a:spAutoFit/>
            </a:bodyPr>
            <a:lstStyle/>
            <a:p>
              <a:pPr algn="r"/>
              <a:r>
                <a:rPr lang="en-US" dirty="0" smtClean="0">
                  <a:solidFill>
                    <a:srgbClr val="FF0000"/>
                  </a:solidFill>
                  <a:latin typeface="Helvetica"/>
                  <a:cs typeface="Helvetica"/>
                </a:rPr>
                <a:t>Variables</a:t>
              </a:r>
              <a:endParaRPr lang="en-US" dirty="0">
                <a:solidFill>
                  <a:srgbClr val="FF0000"/>
                </a:solidFill>
                <a:latin typeface="Helvetica"/>
                <a:cs typeface="Helvetica"/>
              </a:endParaRPr>
            </a:p>
          </p:txBody>
        </p:sp>
      </p:grpSp>
      <p:grpSp>
        <p:nvGrpSpPr>
          <p:cNvPr id="14" name="Group 13"/>
          <p:cNvGrpSpPr/>
          <p:nvPr/>
        </p:nvGrpSpPr>
        <p:grpSpPr>
          <a:xfrm>
            <a:off x="4561982" y="3411728"/>
            <a:ext cx="3735893" cy="2321048"/>
            <a:chOff x="4561982" y="3735684"/>
            <a:chExt cx="3735893" cy="2321048"/>
          </a:xfrm>
        </p:grpSpPr>
        <p:sp>
          <p:nvSpPr>
            <p:cNvPr id="15" name="Rectangle 14"/>
            <p:cNvSpPr/>
            <p:nvPr/>
          </p:nvSpPr>
          <p:spPr>
            <a:xfrm>
              <a:off x="4561982" y="3735684"/>
              <a:ext cx="3735893" cy="2321048"/>
            </a:xfrm>
            <a:prstGeom prst="rect">
              <a:avLst/>
            </a:prstGeom>
            <a:noFill/>
            <a:ln w="5715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p:cNvSpPr txBox="1"/>
            <p:nvPr/>
          </p:nvSpPr>
          <p:spPr>
            <a:xfrm>
              <a:off x="6422487" y="3793453"/>
              <a:ext cx="1875388" cy="369332"/>
            </a:xfrm>
            <a:prstGeom prst="rect">
              <a:avLst/>
            </a:prstGeom>
            <a:noFill/>
          </p:spPr>
          <p:txBody>
            <a:bodyPr wrap="square" rtlCol="0">
              <a:spAutoFit/>
            </a:bodyPr>
            <a:lstStyle/>
            <a:p>
              <a:pPr algn="r"/>
              <a:r>
                <a:rPr lang="en-US" dirty="0" smtClean="0">
                  <a:solidFill>
                    <a:srgbClr val="FF0000"/>
                  </a:solidFill>
                  <a:latin typeface="Helvetica"/>
                  <a:cs typeface="Helvetica"/>
                </a:rPr>
                <a:t>Plots, help</a:t>
              </a:r>
              <a:endParaRPr lang="en-US" dirty="0">
                <a:solidFill>
                  <a:srgbClr val="FF0000"/>
                </a:solidFill>
                <a:latin typeface="Helvetica"/>
                <a:cs typeface="Helvetica"/>
              </a:endParaRPr>
            </a:p>
          </p:txBody>
        </p:sp>
      </p:grpSp>
    </p:spTree>
    <p:extLst>
      <p:ext uri="{BB962C8B-B14F-4D97-AF65-F5344CB8AC3E}">
        <p14:creationId xmlns:p14="http://schemas.microsoft.com/office/powerpoint/2010/main" val="1747417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xit" presetSubtype="0" fill="hold" nodeType="withEffect">
                                  <p:stCondLst>
                                    <p:cond delay="0"/>
                                  </p:stCondLst>
                                  <p:childTnLst>
                                    <p:set>
                                      <p:cBhvr>
                                        <p:cTn id="12" dur="1" fill="hold">
                                          <p:stCondLst>
                                            <p:cond delay="0"/>
                                          </p:stCondLst>
                                        </p:cTn>
                                        <p:tgtEl>
                                          <p:spTgt spid="5"/>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xit" presetSubtype="0" fill="hold" nodeType="withEffect">
                                  <p:stCondLst>
                                    <p:cond delay="0"/>
                                  </p:stCondLst>
                                  <p:childTnLst>
                                    <p:set>
                                      <p:cBhvr>
                                        <p:cTn id="18" dur="1" fill="hold">
                                          <p:stCondLst>
                                            <p:cond delay="0"/>
                                          </p:stCondLst>
                                        </p:cTn>
                                        <p:tgtEl>
                                          <p:spTgt spid="8"/>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xit" presetSubtype="0" fill="hold" nodeType="withEffect">
                                  <p:stCondLst>
                                    <p:cond delay="0"/>
                                  </p:stCondLst>
                                  <p:childTnLst>
                                    <p:set>
                                      <p:cBhvr>
                                        <p:cTn id="24"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p:cNvSpPr/>
          <p:nvPr/>
        </p:nvSpPr>
        <p:spPr>
          <a:xfrm>
            <a:off x="5061042" y="2420888"/>
            <a:ext cx="2159124" cy="2924251"/>
          </a:xfrm>
          <a:prstGeom prst="rect">
            <a:avLst/>
          </a:prstGeom>
          <a:solidFill>
            <a:schemeClr val="bg1">
              <a:lumMod val="6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normAutofit fontScale="90000"/>
          </a:bodyPr>
          <a:lstStyle/>
          <a:p>
            <a:r>
              <a:rPr lang="en-US"/>
              <a:t>Cytometry data in R</a:t>
            </a:r>
          </a:p>
        </p:txBody>
      </p:sp>
      <p:sp>
        <p:nvSpPr>
          <p:cNvPr id="3" name="Rectangle 2"/>
          <p:cNvSpPr/>
          <p:nvPr/>
        </p:nvSpPr>
        <p:spPr>
          <a:xfrm>
            <a:off x="1763688" y="2420888"/>
            <a:ext cx="2159124" cy="148362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t>@exprs</a:t>
            </a:r>
          </a:p>
        </p:txBody>
      </p:sp>
      <p:sp>
        <p:nvSpPr>
          <p:cNvPr id="18" name="Rectangle 17"/>
          <p:cNvSpPr/>
          <p:nvPr/>
        </p:nvSpPr>
        <p:spPr>
          <a:xfrm>
            <a:off x="1763688" y="4737181"/>
            <a:ext cx="2159124" cy="6079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@description</a:t>
            </a:r>
          </a:p>
        </p:txBody>
      </p:sp>
      <p:sp>
        <p:nvSpPr>
          <p:cNvPr id="19" name="Rectangle 18"/>
          <p:cNvSpPr/>
          <p:nvPr/>
        </p:nvSpPr>
        <p:spPr>
          <a:xfrm>
            <a:off x="1763688" y="3967450"/>
            <a:ext cx="2159124" cy="706796"/>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t>@parameters</a:t>
            </a:r>
          </a:p>
        </p:txBody>
      </p:sp>
      <p:sp>
        <p:nvSpPr>
          <p:cNvPr id="22" name="TextBox 21"/>
          <p:cNvSpPr txBox="1"/>
          <p:nvPr/>
        </p:nvSpPr>
        <p:spPr>
          <a:xfrm>
            <a:off x="1475656" y="1835423"/>
            <a:ext cx="2794226" cy="369332"/>
          </a:xfrm>
          <a:prstGeom prst="rect">
            <a:avLst/>
          </a:prstGeom>
          <a:noFill/>
        </p:spPr>
        <p:txBody>
          <a:bodyPr wrap="none" rtlCol="0">
            <a:spAutoFit/>
          </a:bodyPr>
          <a:lstStyle/>
          <a:p>
            <a:r>
              <a:rPr lang="en-US"/>
              <a:t>one flowframe = one fcs file</a:t>
            </a:r>
          </a:p>
        </p:txBody>
      </p:sp>
      <p:pic>
        <p:nvPicPr>
          <p:cNvPr id="26" name="Picture 25"/>
          <p:cNvPicPr>
            <a:picLocks noChangeAspect="1"/>
          </p:cNvPicPr>
          <p:nvPr/>
        </p:nvPicPr>
        <p:blipFill>
          <a:blip r:embed="rId2"/>
          <a:stretch>
            <a:fillRect/>
          </a:stretch>
        </p:blipFill>
        <p:spPr>
          <a:xfrm>
            <a:off x="5264858" y="2778478"/>
            <a:ext cx="864096" cy="1170548"/>
          </a:xfrm>
          <a:prstGeom prst="rect">
            <a:avLst/>
          </a:prstGeom>
        </p:spPr>
      </p:pic>
      <p:pic>
        <p:nvPicPr>
          <p:cNvPr id="27" name="Picture 26"/>
          <p:cNvPicPr>
            <a:picLocks noChangeAspect="1"/>
          </p:cNvPicPr>
          <p:nvPr/>
        </p:nvPicPr>
        <p:blipFill>
          <a:blip r:embed="rId2"/>
          <a:stretch>
            <a:fillRect/>
          </a:stretch>
        </p:blipFill>
        <p:spPr>
          <a:xfrm>
            <a:off x="5417258" y="2930878"/>
            <a:ext cx="864096" cy="1170548"/>
          </a:xfrm>
          <a:prstGeom prst="rect">
            <a:avLst/>
          </a:prstGeom>
        </p:spPr>
      </p:pic>
      <p:pic>
        <p:nvPicPr>
          <p:cNvPr id="28" name="Picture 27"/>
          <p:cNvPicPr>
            <a:picLocks noChangeAspect="1"/>
          </p:cNvPicPr>
          <p:nvPr/>
        </p:nvPicPr>
        <p:blipFill>
          <a:blip r:embed="rId2"/>
          <a:stretch>
            <a:fillRect/>
          </a:stretch>
        </p:blipFill>
        <p:spPr>
          <a:xfrm>
            <a:off x="5569658" y="3083278"/>
            <a:ext cx="864096" cy="1170548"/>
          </a:xfrm>
          <a:prstGeom prst="rect">
            <a:avLst/>
          </a:prstGeom>
        </p:spPr>
      </p:pic>
      <p:pic>
        <p:nvPicPr>
          <p:cNvPr id="29" name="Picture 28"/>
          <p:cNvPicPr>
            <a:picLocks noChangeAspect="1"/>
          </p:cNvPicPr>
          <p:nvPr/>
        </p:nvPicPr>
        <p:blipFill>
          <a:blip r:embed="rId2"/>
          <a:stretch>
            <a:fillRect/>
          </a:stretch>
        </p:blipFill>
        <p:spPr>
          <a:xfrm>
            <a:off x="5722058" y="3235678"/>
            <a:ext cx="864096" cy="1170548"/>
          </a:xfrm>
          <a:prstGeom prst="rect">
            <a:avLst/>
          </a:prstGeom>
        </p:spPr>
      </p:pic>
      <p:pic>
        <p:nvPicPr>
          <p:cNvPr id="30" name="Picture 29"/>
          <p:cNvPicPr>
            <a:picLocks noChangeAspect="1"/>
          </p:cNvPicPr>
          <p:nvPr/>
        </p:nvPicPr>
        <p:blipFill>
          <a:blip r:embed="rId2"/>
          <a:stretch>
            <a:fillRect/>
          </a:stretch>
        </p:blipFill>
        <p:spPr>
          <a:xfrm>
            <a:off x="5874458" y="3388078"/>
            <a:ext cx="864096" cy="1170548"/>
          </a:xfrm>
          <a:prstGeom prst="rect">
            <a:avLst/>
          </a:prstGeom>
        </p:spPr>
      </p:pic>
      <p:pic>
        <p:nvPicPr>
          <p:cNvPr id="31" name="Picture 30"/>
          <p:cNvPicPr>
            <a:picLocks noChangeAspect="1"/>
          </p:cNvPicPr>
          <p:nvPr/>
        </p:nvPicPr>
        <p:blipFill>
          <a:blip r:embed="rId2"/>
          <a:stretch>
            <a:fillRect/>
          </a:stretch>
        </p:blipFill>
        <p:spPr>
          <a:xfrm>
            <a:off x="6026858" y="3540478"/>
            <a:ext cx="864096" cy="1170548"/>
          </a:xfrm>
          <a:prstGeom prst="rect">
            <a:avLst/>
          </a:prstGeom>
        </p:spPr>
      </p:pic>
      <p:pic>
        <p:nvPicPr>
          <p:cNvPr id="32" name="Picture 31"/>
          <p:cNvPicPr>
            <a:picLocks noChangeAspect="1"/>
          </p:cNvPicPr>
          <p:nvPr/>
        </p:nvPicPr>
        <p:blipFill>
          <a:blip r:embed="rId2"/>
          <a:stretch>
            <a:fillRect/>
          </a:stretch>
        </p:blipFill>
        <p:spPr>
          <a:xfrm>
            <a:off x="6179258" y="3692878"/>
            <a:ext cx="864096" cy="1170548"/>
          </a:xfrm>
          <a:prstGeom prst="rect">
            <a:avLst/>
          </a:prstGeom>
        </p:spPr>
      </p:pic>
      <p:sp>
        <p:nvSpPr>
          <p:cNvPr id="34" name="TextBox 33"/>
          <p:cNvSpPr txBox="1"/>
          <p:nvPr/>
        </p:nvSpPr>
        <p:spPr>
          <a:xfrm>
            <a:off x="4629745" y="1835423"/>
            <a:ext cx="3044103" cy="369332"/>
          </a:xfrm>
          <a:prstGeom prst="rect">
            <a:avLst/>
          </a:prstGeom>
          <a:noFill/>
        </p:spPr>
        <p:txBody>
          <a:bodyPr wrap="none" rtlCol="0">
            <a:spAutoFit/>
          </a:bodyPr>
          <a:lstStyle/>
          <a:p>
            <a:r>
              <a:rPr lang="en-US"/>
              <a:t>one flowSet = multiple fcs files</a:t>
            </a:r>
          </a:p>
        </p:txBody>
      </p:sp>
    </p:spTree>
    <p:extLst>
      <p:ext uri="{BB962C8B-B14F-4D97-AF65-F5344CB8AC3E}">
        <p14:creationId xmlns:p14="http://schemas.microsoft.com/office/powerpoint/2010/main" val="200385644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R packages for flow analysis</a:t>
            </a:r>
          </a:p>
        </p:txBody>
      </p:sp>
      <p:pic>
        <p:nvPicPr>
          <p:cNvPr id="4" name="Picture 3"/>
          <p:cNvPicPr>
            <a:picLocks noChangeAspect="1"/>
          </p:cNvPicPr>
          <p:nvPr/>
        </p:nvPicPr>
        <p:blipFill>
          <a:blip r:embed="rId2"/>
          <a:stretch>
            <a:fillRect/>
          </a:stretch>
        </p:blipFill>
        <p:spPr>
          <a:xfrm>
            <a:off x="1835696" y="1196752"/>
            <a:ext cx="5318950" cy="2880320"/>
          </a:xfrm>
          <a:prstGeom prst="rect">
            <a:avLst/>
          </a:prstGeom>
        </p:spPr>
      </p:pic>
      <p:pic>
        <p:nvPicPr>
          <p:cNvPr id="5" name="Picture 4"/>
          <p:cNvPicPr>
            <a:picLocks noChangeAspect="1"/>
          </p:cNvPicPr>
          <p:nvPr/>
        </p:nvPicPr>
        <p:blipFill>
          <a:blip r:embed="rId3"/>
          <a:stretch>
            <a:fillRect/>
          </a:stretch>
        </p:blipFill>
        <p:spPr>
          <a:xfrm>
            <a:off x="1979712" y="4049026"/>
            <a:ext cx="5508104" cy="2721421"/>
          </a:xfrm>
          <a:prstGeom prst="rect">
            <a:avLst/>
          </a:prstGeom>
        </p:spPr>
      </p:pic>
    </p:spTree>
    <p:extLst>
      <p:ext uri="{BB962C8B-B14F-4D97-AF65-F5344CB8AC3E}">
        <p14:creationId xmlns:p14="http://schemas.microsoft.com/office/powerpoint/2010/main" val="142685951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Combining data into one object</a:t>
            </a:r>
          </a:p>
        </p:txBody>
      </p:sp>
      <p:sp>
        <p:nvSpPr>
          <p:cNvPr id="3" name="Rectangle 2"/>
          <p:cNvSpPr/>
          <p:nvPr/>
        </p:nvSpPr>
        <p:spPr>
          <a:xfrm>
            <a:off x="5652120" y="1781335"/>
            <a:ext cx="2159124" cy="999593"/>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t>@exprs_1</a:t>
            </a:r>
          </a:p>
        </p:txBody>
      </p:sp>
      <p:sp>
        <p:nvSpPr>
          <p:cNvPr id="4" name="Rectangle 3"/>
          <p:cNvSpPr/>
          <p:nvPr/>
        </p:nvSpPr>
        <p:spPr>
          <a:xfrm>
            <a:off x="395536" y="1772816"/>
            <a:ext cx="4896544" cy="3416320"/>
          </a:xfrm>
          <a:prstGeom prst="rect">
            <a:avLst/>
          </a:prstGeom>
        </p:spPr>
        <p:txBody>
          <a:bodyPr wrap="square">
            <a:spAutoFit/>
          </a:bodyPr>
          <a:lstStyle/>
          <a:p>
            <a:r>
              <a:rPr lang="en-US" sz="1200">
                <a:solidFill>
                  <a:srgbClr val="00B050"/>
                </a:solidFill>
                <a:latin typeface="Consolas" charset="0"/>
                <a:ea typeface="Consolas" charset="0"/>
                <a:cs typeface="Consolas" charset="0"/>
              </a:rPr>
              <a:t># combine data into a matrix</a:t>
            </a:r>
          </a:p>
          <a:p>
            <a:r>
              <a:rPr lang="en-US" sz="1200">
                <a:latin typeface="Consolas" charset="0"/>
                <a:ea typeface="Consolas" charset="0"/>
                <a:cs typeface="Consolas" charset="0"/>
              </a:rPr>
              <a:t>data &lt;- fsApply(fs, exprs)</a:t>
            </a:r>
          </a:p>
          <a:p>
            <a:endParaRPr lang="en-US" sz="1200">
              <a:latin typeface="Consolas" charset="0"/>
              <a:ea typeface="Consolas" charset="0"/>
              <a:cs typeface="Consolas" charset="0"/>
            </a:endParaRPr>
          </a:p>
          <a:p>
            <a:endParaRPr lang="en-US" sz="1200">
              <a:latin typeface="Consolas" charset="0"/>
              <a:ea typeface="Consolas" charset="0"/>
              <a:cs typeface="Consolas" charset="0"/>
            </a:endParaRPr>
          </a:p>
          <a:p>
            <a:r>
              <a:rPr lang="en-US" sz="1200">
                <a:solidFill>
                  <a:srgbClr val="00B050"/>
                </a:solidFill>
                <a:latin typeface="Consolas" charset="0"/>
                <a:ea typeface="Consolas" charset="0"/>
                <a:cs typeface="Consolas" charset="0"/>
              </a:rPr>
              <a:t># make a gate.source vector</a:t>
            </a:r>
          </a:p>
          <a:p>
            <a:r>
              <a:rPr lang="en-US" sz="1200">
                <a:latin typeface="Consolas" charset="0"/>
                <a:ea typeface="Consolas" charset="0"/>
                <a:cs typeface="Consolas" charset="0"/>
              </a:rPr>
              <a:t>fs_rows &lt;- fsApply(fs, nrow)</a:t>
            </a:r>
          </a:p>
          <a:p>
            <a:endParaRPr lang="en-US" sz="1200">
              <a:latin typeface="Consolas" charset="0"/>
              <a:ea typeface="Consolas" charset="0"/>
              <a:cs typeface="Consolas" charset="0"/>
            </a:endParaRPr>
          </a:p>
          <a:p>
            <a:endParaRPr lang="en-US" sz="1200">
              <a:solidFill>
                <a:srgbClr val="00B050"/>
              </a:solidFill>
              <a:latin typeface="Consolas" charset="0"/>
              <a:ea typeface="Consolas" charset="0"/>
              <a:cs typeface="Consolas" charset="0"/>
            </a:endParaRPr>
          </a:p>
          <a:p>
            <a:r>
              <a:rPr lang="en-US" sz="1200">
                <a:solidFill>
                  <a:srgbClr val="00B050"/>
                </a:solidFill>
                <a:latin typeface="Consolas" charset="0"/>
                <a:ea typeface="Consolas" charset="0"/>
                <a:cs typeface="Consolas" charset="0"/>
              </a:rPr>
              <a:t># repeat the indices</a:t>
            </a:r>
          </a:p>
          <a:p>
            <a:r>
              <a:rPr lang="en-US" sz="1200">
                <a:latin typeface="Consolas" charset="0"/>
                <a:ea typeface="Consolas" charset="0"/>
                <a:cs typeface="Consolas" charset="0"/>
              </a:rPr>
              <a:t>gate.source &lt;- as.vector(x = NULL)</a:t>
            </a:r>
          </a:p>
          <a:p>
            <a:r>
              <a:rPr lang="en-US" sz="1200">
                <a:latin typeface="Consolas" charset="0"/>
                <a:ea typeface="Consolas" charset="0"/>
                <a:cs typeface="Consolas" charset="0"/>
              </a:rPr>
              <a:t>for(i in 1:length(dim.vec)) {</a:t>
            </a:r>
          </a:p>
          <a:p>
            <a:r>
              <a:rPr lang="en-US" sz="1200">
                <a:latin typeface="Consolas" charset="0"/>
                <a:ea typeface="Consolas" charset="0"/>
                <a:cs typeface="Consolas" charset="0"/>
              </a:rPr>
              <a:t>	temp.source &lt;- rep(i, dim.vec[i])</a:t>
            </a:r>
          </a:p>
          <a:p>
            <a:r>
              <a:rPr lang="en-US" sz="1200">
                <a:latin typeface="Consolas" charset="0"/>
                <a:ea typeface="Consolas" charset="0"/>
                <a:cs typeface="Consolas" charset="0"/>
              </a:rPr>
              <a:t>	gate.source &lt;- c(gate.source, temp.source)</a:t>
            </a:r>
          </a:p>
          <a:p>
            <a:r>
              <a:rPr lang="en-US" sz="1200">
                <a:latin typeface="Consolas" charset="0"/>
                <a:ea typeface="Consolas" charset="0"/>
                <a:cs typeface="Consolas" charset="0"/>
              </a:rPr>
              <a:t>	}</a:t>
            </a:r>
          </a:p>
          <a:p>
            <a:endParaRPr lang="en-US" sz="1200">
              <a:latin typeface="Consolas" charset="0"/>
              <a:ea typeface="Consolas" charset="0"/>
              <a:cs typeface="Consolas" charset="0"/>
            </a:endParaRPr>
          </a:p>
          <a:p>
            <a:endParaRPr lang="en-US" sz="1200">
              <a:latin typeface="Consolas" charset="0"/>
              <a:ea typeface="Consolas" charset="0"/>
              <a:cs typeface="Consolas" charset="0"/>
            </a:endParaRPr>
          </a:p>
          <a:p>
            <a:r>
              <a:rPr lang="en-US" sz="1200">
                <a:solidFill>
                  <a:srgbClr val="00B050"/>
                </a:solidFill>
                <a:latin typeface="Consolas" charset="0"/>
                <a:ea typeface="Consolas" charset="0"/>
                <a:cs typeface="Consolas" charset="0"/>
              </a:rPr>
              <a:t># bind it to the data</a:t>
            </a:r>
          </a:p>
          <a:p>
            <a:r>
              <a:rPr lang="en-US" sz="1200">
                <a:latin typeface="Consolas" charset="0"/>
                <a:ea typeface="Consolas" charset="0"/>
                <a:cs typeface="Consolas" charset="0"/>
              </a:rPr>
              <a:t>data &lt;- cbind(data, gate.source)head(data)</a:t>
            </a:r>
          </a:p>
        </p:txBody>
      </p:sp>
      <p:sp>
        <p:nvSpPr>
          <p:cNvPr id="17" name="Rectangle 16"/>
          <p:cNvSpPr/>
          <p:nvPr/>
        </p:nvSpPr>
        <p:spPr>
          <a:xfrm>
            <a:off x="5652120" y="2891779"/>
            <a:ext cx="2159124" cy="148362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t>@exprs_2</a:t>
            </a:r>
          </a:p>
        </p:txBody>
      </p:sp>
      <p:sp>
        <p:nvSpPr>
          <p:cNvPr id="20" name="Rectangle 19"/>
          <p:cNvSpPr/>
          <p:nvPr/>
        </p:nvSpPr>
        <p:spPr>
          <a:xfrm>
            <a:off x="5652120" y="4459889"/>
            <a:ext cx="2159124" cy="85235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t>@exprs_3</a:t>
            </a:r>
          </a:p>
        </p:txBody>
      </p:sp>
      <p:sp>
        <p:nvSpPr>
          <p:cNvPr id="5" name="Rectangle 4"/>
          <p:cNvSpPr/>
          <p:nvPr/>
        </p:nvSpPr>
        <p:spPr>
          <a:xfrm>
            <a:off x="7956376" y="1772816"/>
            <a:ext cx="481744" cy="35394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t>1</a:t>
            </a:r>
          </a:p>
          <a:p>
            <a:pPr algn="ctr"/>
            <a:r>
              <a:rPr lang="en-US" sz="1600"/>
              <a:t>1</a:t>
            </a:r>
          </a:p>
          <a:p>
            <a:pPr algn="ctr"/>
            <a:r>
              <a:rPr lang="en-US" sz="1600"/>
              <a:t>1</a:t>
            </a:r>
          </a:p>
          <a:p>
            <a:pPr algn="ctr"/>
            <a:r>
              <a:rPr lang="en-US" sz="1600"/>
              <a:t>1</a:t>
            </a:r>
          </a:p>
          <a:p>
            <a:pPr algn="ctr"/>
            <a:r>
              <a:rPr lang="en-US" sz="1600"/>
              <a:t>2</a:t>
            </a:r>
          </a:p>
          <a:p>
            <a:pPr algn="ctr"/>
            <a:r>
              <a:rPr lang="en-US" sz="1600"/>
              <a:t>2</a:t>
            </a:r>
          </a:p>
          <a:p>
            <a:pPr algn="ctr"/>
            <a:r>
              <a:rPr lang="en-US" sz="1600"/>
              <a:t>2</a:t>
            </a:r>
          </a:p>
          <a:p>
            <a:pPr algn="ctr"/>
            <a:r>
              <a:rPr lang="en-US" sz="1600"/>
              <a:t>2</a:t>
            </a:r>
          </a:p>
          <a:p>
            <a:pPr algn="ctr"/>
            <a:r>
              <a:rPr lang="en-US" sz="1600"/>
              <a:t>2</a:t>
            </a:r>
          </a:p>
          <a:p>
            <a:pPr algn="ctr"/>
            <a:r>
              <a:rPr lang="en-US" sz="1600"/>
              <a:t>2</a:t>
            </a:r>
          </a:p>
          <a:p>
            <a:pPr algn="ctr"/>
            <a:r>
              <a:rPr lang="en-US" sz="1600"/>
              <a:t>3</a:t>
            </a:r>
          </a:p>
          <a:p>
            <a:pPr algn="ctr"/>
            <a:r>
              <a:rPr lang="en-US" sz="1600"/>
              <a:t>3</a:t>
            </a:r>
          </a:p>
          <a:p>
            <a:pPr algn="ctr"/>
            <a:r>
              <a:rPr lang="en-US" sz="1600"/>
              <a:t>3</a:t>
            </a:r>
          </a:p>
          <a:p>
            <a:pPr algn="ctr"/>
            <a:r>
              <a:rPr lang="en-US" sz="1600"/>
              <a:t>3</a:t>
            </a:r>
          </a:p>
        </p:txBody>
      </p:sp>
      <p:sp>
        <p:nvSpPr>
          <p:cNvPr id="6" name="Rectangle 5"/>
          <p:cNvSpPr/>
          <p:nvPr/>
        </p:nvSpPr>
        <p:spPr>
          <a:xfrm>
            <a:off x="5580112" y="1700808"/>
            <a:ext cx="2304256" cy="367299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6431760" y="1356578"/>
            <a:ext cx="599844" cy="369332"/>
          </a:xfrm>
          <a:prstGeom prst="rect">
            <a:avLst/>
          </a:prstGeom>
          <a:noFill/>
        </p:spPr>
        <p:txBody>
          <a:bodyPr wrap="none" rtlCol="0">
            <a:spAutoFit/>
          </a:bodyPr>
          <a:lstStyle/>
          <a:p>
            <a:r>
              <a:rPr lang="en-US"/>
              <a:t>data</a:t>
            </a:r>
          </a:p>
        </p:txBody>
      </p:sp>
    </p:spTree>
    <p:extLst>
      <p:ext uri="{BB962C8B-B14F-4D97-AF65-F5344CB8AC3E}">
        <p14:creationId xmlns:p14="http://schemas.microsoft.com/office/powerpoint/2010/main" val="1976718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0" grpId="0" animBg="1"/>
      <p:bldP spid="5" grpId="0" animBg="1"/>
      <p:bldP spid="6" grpId="0" animBg="1"/>
      <p:bldP spid="7"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The tidy data concept in R</a:t>
            </a:r>
          </a:p>
        </p:txBody>
      </p:sp>
      <p:pic>
        <p:nvPicPr>
          <p:cNvPr id="3" name="Picture 2"/>
          <p:cNvPicPr>
            <a:picLocks noChangeAspect="1"/>
          </p:cNvPicPr>
          <p:nvPr/>
        </p:nvPicPr>
        <p:blipFill>
          <a:blip r:embed="rId2"/>
          <a:stretch>
            <a:fillRect/>
          </a:stretch>
        </p:blipFill>
        <p:spPr>
          <a:xfrm>
            <a:off x="1475656" y="1340768"/>
            <a:ext cx="6048672" cy="2169524"/>
          </a:xfrm>
          <a:prstGeom prst="rect">
            <a:avLst/>
          </a:prstGeom>
        </p:spPr>
      </p:pic>
      <p:pic>
        <p:nvPicPr>
          <p:cNvPr id="9" name="Picture 8"/>
          <p:cNvPicPr>
            <a:picLocks noChangeAspect="1"/>
          </p:cNvPicPr>
          <p:nvPr/>
        </p:nvPicPr>
        <p:blipFill>
          <a:blip r:embed="rId3"/>
          <a:stretch>
            <a:fillRect/>
          </a:stretch>
        </p:blipFill>
        <p:spPr>
          <a:xfrm>
            <a:off x="2555776" y="3534320"/>
            <a:ext cx="4375398" cy="2592828"/>
          </a:xfrm>
          <a:prstGeom prst="rect">
            <a:avLst/>
          </a:prstGeom>
        </p:spPr>
      </p:pic>
      <p:pic>
        <p:nvPicPr>
          <p:cNvPr id="10" name="Picture 9"/>
          <p:cNvPicPr>
            <a:picLocks noChangeAspect="1"/>
          </p:cNvPicPr>
          <p:nvPr/>
        </p:nvPicPr>
        <p:blipFill>
          <a:blip r:embed="rId4"/>
          <a:stretch>
            <a:fillRect/>
          </a:stretch>
        </p:blipFill>
        <p:spPr>
          <a:xfrm>
            <a:off x="6588224" y="5543669"/>
            <a:ext cx="2424956" cy="1166958"/>
          </a:xfrm>
          <a:prstGeom prst="rect">
            <a:avLst/>
          </a:prstGeom>
        </p:spPr>
      </p:pic>
    </p:spTree>
    <p:extLst>
      <p:ext uri="{BB962C8B-B14F-4D97-AF65-F5344CB8AC3E}">
        <p14:creationId xmlns:p14="http://schemas.microsoft.com/office/powerpoint/2010/main" val="114187773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Find this workshop online</a:t>
            </a:r>
          </a:p>
        </p:txBody>
      </p:sp>
      <p:sp>
        <p:nvSpPr>
          <p:cNvPr id="3" name="Content Placeholder 2"/>
          <p:cNvSpPr>
            <a:spLocks noGrp="1"/>
          </p:cNvSpPr>
          <p:nvPr>
            <p:ph idx="1"/>
          </p:nvPr>
        </p:nvSpPr>
        <p:spPr/>
        <p:txBody>
          <a:bodyPr>
            <a:normAutofit/>
          </a:bodyPr>
          <a:lstStyle/>
          <a:p>
            <a:pPr>
              <a:buFont typeface="Wingdings" charset="2"/>
              <a:buChar char="Ø"/>
            </a:pPr>
            <a:r>
              <a:rPr lang="en-US" sz="1800">
                <a:latin typeface="Arial" charset="0"/>
                <a:ea typeface="Arial" charset="0"/>
                <a:cs typeface="Arial" charset="0"/>
              </a:rPr>
              <a:t>Uploaded this presentation, the script as well as the files onto a github repository</a:t>
            </a:r>
          </a:p>
          <a:p>
            <a:pPr>
              <a:buFont typeface="Wingdings" charset="2"/>
              <a:buChar char="Ø"/>
            </a:pPr>
            <a:r>
              <a:rPr lang="en-US" sz="1800">
                <a:latin typeface="Arial" charset="0"/>
                <a:ea typeface="Arial" charset="0"/>
                <a:cs typeface="Arial" charset="0"/>
                <a:hlinkClick r:id="rId2"/>
              </a:rPr>
              <a:t>https://github.com/hartmannfj/data-analysis-lab</a:t>
            </a:r>
            <a:endParaRPr lang="en-US" sz="1800">
              <a:latin typeface="Arial" charset="0"/>
              <a:ea typeface="Arial" charset="0"/>
              <a:cs typeface="Arial" charset="0"/>
            </a:endParaRPr>
          </a:p>
          <a:p>
            <a:pPr>
              <a:buFont typeface="Wingdings" charset="2"/>
              <a:buChar char="Ø"/>
            </a:pPr>
            <a:endParaRPr lang="en-US" sz="1800">
              <a:latin typeface="Arial" charset="0"/>
              <a:ea typeface="Arial" charset="0"/>
              <a:cs typeface="Arial" charset="0"/>
            </a:endParaRPr>
          </a:p>
        </p:txBody>
      </p:sp>
      <p:pic>
        <p:nvPicPr>
          <p:cNvPr id="4" name="Picture 3"/>
          <p:cNvPicPr>
            <a:picLocks noChangeAspect="1"/>
          </p:cNvPicPr>
          <p:nvPr/>
        </p:nvPicPr>
        <p:blipFill>
          <a:blip r:embed="rId3"/>
          <a:stretch>
            <a:fillRect/>
          </a:stretch>
        </p:blipFill>
        <p:spPr>
          <a:xfrm>
            <a:off x="1187624" y="2348880"/>
            <a:ext cx="6552728" cy="3256784"/>
          </a:xfrm>
          <a:prstGeom prst="rect">
            <a:avLst/>
          </a:prstGeom>
        </p:spPr>
      </p:pic>
    </p:spTree>
    <p:extLst>
      <p:ext uri="{BB962C8B-B14F-4D97-AF65-F5344CB8AC3E}">
        <p14:creationId xmlns:p14="http://schemas.microsoft.com/office/powerpoint/2010/main" val="13080327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US"/>
              <a:t>Data transformation</a:t>
            </a:r>
          </a:p>
        </p:txBody>
      </p:sp>
    </p:spTree>
    <p:extLst>
      <p:ext uri="{BB962C8B-B14F-4D97-AF65-F5344CB8AC3E}">
        <p14:creationId xmlns:p14="http://schemas.microsoft.com/office/powerpoint/2010/main" val="38218103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Data transformation</a:t>
            </a:r>
          </a:p>
        </p:txBody>
      </p:sp>
      <p:sp>
        <p:nvSpPr>
          <p:cNvPr id="4" name="Rectangle 3"/>
          <p:cNvSpPr/>
          <p:nvPr/>
        </p:nvSpPr>
        <p:spPr>
          <a:xfrm>
            <a:off x="605346" y="1412776"/>
            <a:ext cx="7679595" cy="1569660"/>
          </a:xfrm>
          <a:prstGeom prst="rect">
            <a:avLst/>
          </a:prstGeom>
        </p:spPr>
        <p:txBody>
          <a:bodyPr wrap="square">
            <a:spAutoFit/>
          </a:bodyPr>
          <a:lstStyle/>
          <a:p>
            <a:pPr marL="285750" indent="-285750">
              <a:buFont typeface="Wingdings" charset="2"/>
              <a:buChar char="Ø"/>
            </a:pPr>
            <a:r>
              <a:rPr lang="en-US" sz="1600" dirty="0">
                <a:latin typeface="Helvetica"/>
                <a:cs typeface="Helvetica"/>
              </a:rPr>
              <a:t>Epitope abundances measured by cytometry often follow normal distributions on a logarithmic scale (so called log-normal distribution) with the </a:t>
            </a:r>
            <a:r>
              <a:rPr lang="en-US" sz="1600" b="1" dirty="0">
                <a:latin typeface="Helvetica"/>
                <a:cs typeface="Helvetica"/>
              </a:rPr>
              <a:t>variance of different cell populations depending on their intensity</a:t>
            </a:r>
            <a:r>
              <a:rPr lang="en-US" sz="1600" dirty="0">
                <a:latin typeface="Helvetica"/>
                <a:cs typeface="Helvetica"/>
              </a:rPr>
              <a:t>. </a:t>
            </a:r>
            <a:endParaRPr lang="en-US" sz="1600" dirty="0" smtClean="0">
              <a:latin typeface="Helvetica"/>
              <a:cs typeface="Helvetica"/>
            </a:endParaRPr>
          </a:p>
          <a:p>
            <a:pPr marL="285750" indent="-285750">
              <a:buFont typeface="Wingdings" charset="2"/>
              <a:buChar char="Ø"/>
            </a:pPr>
            <a:endParaRPr lang="en-US" sz="1600" dirty="0">
              <a:latin typeface="Helvetica"/>
              <a:cs typeface="Helvetica"/>
            </a:endParaRPr>
          </a:p>
          <a:p>
            <a:pPr marL="285750" indent="-285750">
              <a:buFont typeface="Wingdings" charset="2"/>
              <a:buChar char="Ø"/>
            </a:pPr>
            <a:r>
              <a:rPr lang="en-US" sz="1600" dirty="0" smtClean="0">
                <a:latin typeface="Helvetica"/>
                <a:cs typeface="Helvetica"/>
              </a:rPr>
              <a:t>Obtaining </a:t>
            </a:r>
            <a:r>
              <a:rPr lang="en-US" sz="1600" dirty="0">
                <a:latin typeface="Helvetica"/>
                <a:cs typeface="Helvetica"/>
              </a:rPr>
              <a:t>a suitable representation of the data across its entire intensity range is crucial for visualization and particularly for automated analysis. </a:t>
            </a:r>
            <a:endParaRPr lang="en-US" sz="1600" dirty="0" smtClean="0">
              <a:latin typeface="Helvetica"/>
              <a:cs typeface="Helvetica"/>
            </a:endParaRPr>
          </a:p>
        </p:txBody>
      </p:sp>
      <p:sp>
        <p:nvSpPr>
          <p:cNvPr id="5" name="Rectangle 4"/>
          <p:cNvSpPr/>
          <p:nvPr/>
        </p:nvSpPr>
        <p:spPr>
          <a:xfrm>
            <a:off x="5732989" y="3561024"/>
            <a:ext cx="2729995" cy="1954381"/>
          </a:xfrm>
          <a:prstGeom prst="rect">
            <a:avLst/>
          </a:prstGeom>
        </p:spPr>
        <p:txBody>
          <a:bodyPr wrap="square">
            <a:spAutoFit/>
          </a:bodyPr>
          <a:lstStyle/>
          <a:p>
            <a:r>
              <a:rPr lang="en-US" sz="1100" b="1" dirty="0" smtClean="0">
                <a:latin typeface="Helvetica"/>
                <a:cs typeface="Helvetica"/>
              </a:rPr>
              <a:t>Reviewed in:</a:t>
            </a:r>
          </a:p>
          <a:p>
            <a:endParaRPr lang="en-US" sz="1100" b="1" dirty="0">
              <a:latin typeface="Helvetica"/>
              <a:cs typeface="Helvetica"/>
            </a:endParaRPr>
          </a:p>
          <a:p>
            <a:r>
              <a:rPr lang="en-US" sz="1100" b="1" dirty="0" smtClean="0">
                <a:latin typeface="Helvetica"/>
                <a:cs typeface="Helvetica"/>
              </a:rPr>
              <a:t>Trotter </a:t>
            </a:r>
            <a:r>
              <a:rPr lang="en-US" sz="1100" b="1" dirty="0">
                <a:latin typeface="Helvetica"/>
                <a:cs typeface="Helvetica"/>
              </a:rPr>
              <a:t>J</a:t>
            </a:r>
            <a:r>
              <a:rPr lang="en-US" sz="1100" dirty="0">
                <a:latin typeface="Helvetica"/>
                <a:cs typeface="Helvetica"/>
              </a:rPr>
              <a:t>. Alternatives to log-scale data display. </a:t>
            </a:r>
            <a:r>
              <a:rPr lang="en-US" sz="1100" i="1" dirty="0" err="1">
                <a:latin typeface="Helvetica"/>
                <a:cs typeface="Helvetica"/>
              </a:rPr>
              <a:t>Curr</a:t>
            </a:r>
            <a:r>
              <a:rPr lang="en-US" sz="1100" i="1" dirty="0">
                <a:latin typeface="Helvetica"/>
                <a:cs typeface="Helvetica"/>
              </a:rPr>
              <a:t> </a:t>
            </a:r>
            <a:r>
              <a:rPr lang="en-US" sz="1100" i="1" dirty="0" err="1">
                <a:latin typeface="Helvetica"/>
                <a:cs typeface="Helvetica"/>
              </a:rPr>
              <a:t>Protoc</a:t>
            </a:r>
            <a:r>
              <a:rPr lang="en-US" sz="1100" i="1" dirty="0">
                <a:latin typeface="Helvetica"/>
                <a:cs typeface="Helvetica"/>
              </a:rPr>
              <a:t> </a:t>
            </a:r>
            <a:r>
              <a:rPr lang="en-US" sz="1100" i="1" dirty="0" err="1">
                <a:latin typeface="Helvetica"/>
                <a:cs typeface="Helvetica"/>
              </a:rPr>
              <a:t>Cytom</a:t>
            </a:r>
            <a:r>
              <a:rPr lang="en-US" sz="1100" dirty="0">
                <a:latin typeface="Helvetica"/>
                <a:cs typeface="Helvetica"/>
              </a:rPr>
              <a:t>. 2007; </a:t>
            </a:r>
            <a:r>
              <a:rPr lang="en-US" sz="1100" b="1" dirty="0">
                <a:latin typeface="Helvetica"/>
                <a:cs typeface="Helvetica"/>
              </a:rPr>
              <a:t>Chapter 10</a:t>
            </a:r>
            <a:r>
              <a:rPr lang="en-US" sz="1100" dirty="0">
                <a:latin typeface="Helvetica"/>
                <a:cs typeface="Helvetica"/>
              </a:rPr>
              <a:t>:Unit10.16–10.16.11</a:t>
            </a:r>
            <a:r>
              <a:rPr lang="en-US" sz="1100" dirty="0" smtClean="0">
                <a:latin typeface="Helvetica"/>
                <a:cs typeface="Helvetica"/>
              </a:rPr>
              <a:t>.</a:t>
            </a:r>
          </a:p>
          <a:p>
            <a:endParaRPr lang="en-US" sz="1100" dirty="0" smtClean="0">
              <a:latin typeface="Helvetica"/>
              <a:cs typeface="Helvetica"/>
            </a:endParaRPr>
          </a:p>
          <a:p>
            <a:r>
              <a:rPr lang="en-US" sz="1100" b="1" dirty="0" err="1" smtClean="0">
                <a:latin typeface="Helvetica"/>
                <a:cs typeface="Helvetica"/>
              </a:rPr>
              <a:t>Finak</a:t>
            </a:r>
            <a:r>
              <a:rPr lang="en-US" sz="1100" b="1" dirty="0" smtClean="0">
                <a:latin typeface="Helvetica"/>
                <a:cs typeface="Helvetica"/>
              </a:rPr>
              <a:t> </a:t>
            </a:r>
            <a:r>
              <a:rPr lang="en-US" sz="1100" b="1" dirty="0">
                <a:latin typeface="Helvetica"/>
                <a:cs typeface="Helvetica"/>
              </a:rPr>
              <a:t>G</a:t>
            </a:r>
            <a:r>
              <a:rPr lang="en-US" sz="1100" dirty="0">
                <a:latin typeface="Helvetica"/>
                <a:cs typeface="Helvetica"/>
              </a:rPr>
              <a:t>, </a:t>
            </a:r>
            <a:r>
              <a:rPr lang="en-US" sz="1100" b="1" dirty="0">
                <a:latin typeface="Helvetica"/>
                <a:cs typeface="Helvetica"/>
              </a:rPr>
              <a:t>Perez J-M</a:t>
            </a:r>
            <a:r>
              <a:rPr lang="en-US" sz="1100" dirty="0">
                <a:latin typeface="Helvetica"/>
                <a:cs typeface="Helvetica"/>
              </a:rPr>
              <a:t>, </a:t>
            </a:r>
            <a:r>
              <a:rPr lang="en-US" sz="1100" b="1" dirty="0" err="1">
                <a:latin typeface="Helvetica"/>
                <a:cs typeface="Helvetica"/>
              </a:rPr>
              <a:t>Weng</a:t>
            </a:r>
            <a:r>
              <a:rPr lang="en-US" sz="1100" b="1" dirty="0">
                <a:latin typeface="Helvetica"/>
                <a:cs typeface="Helvetica"/>
              </a:rPr>
              <a:t> A</a:t>
            </a:r>
            <a:r>
              <a:rPr lang="en-US" sz="1100" dirty="0">
                <a:latin typeface="Helvetica"/>
                <a:cs typeface="Helvetica"/>
              </a:rPr>
              <a:t>, </a:t>
            </a:r>
            <a:r>
              <a:rPr lang="en-US" sz="1100" b="1" dirty="0" err="1">
                <a:latin typeface="Helvetica"/>
                <a:cs typeface="Helvetica"/>
              </a:rPr>
              <a:t>Gottardo</a:t>
            </a:r>
            <a:r>
              <a:rPr lang="en-US" sz="1100" b="1" dirty="0">
                <a:latin typeface="Helvetica"/>
                <a:cs typeface="Helvetica"/>
              </a:rPr>
              <a:t> R</a:t>
            </a:r>
            <a:r>
              <a:rPr lang="en-US" sz="1100" dirty="0">
                <a:latin typeface="Helvetica"/>
                <a:cs typeface="Helvetica"/>
              </a:rPr>
              <a:t>. Optimizing transformations for automated, high throughput analysis of flow cytometry data. </a:t>
            </a:r>
            <a:r>
              <a:rPr lang="en-US" sz="1100" i="1" dirty="0">
                <a:latin typeface="Helvetica"/>
                <a:cs typeface="Helvetica"/>
              </a:rPr>
              <a:t>BMC Bioinformatics</a:t>
            </a:r>
            <a:r>
              <a:rPr lang="en-US" sz="1100" dirty="0">
                <a:latin typeface="Helvetica"/>
                <a:cs typeface="Helvetica"/>
              </a:rPr>
              <a:t>. 2010; </a:t>
            </a:r>
            <a:r>
              <a:rPr lang="en-US" sz="1100" b="1" dirty="0">
                <a:latin typeface="Helvetica"/>
                <a:cs typeface="Helvetica"/>
              </a:rPr>
              <a:t>11</a:t>
            </a:r>
            <a:r>
              <a:rPr lang="en-US" sz="1100" dirty="0">
                <a:latin typeface="Helvetica"/>
                <a:cs typeface="Helvetica"/>
              </a:rPr>
              <a:t>:546</a:t>
            </a:r>
            <a:r>
              <a:rPr lang="en-US" sz="1100" dirty="0" smtClean="0">
                <a:latin typeface="Helvetica"/>
                <a:cs typeface="Helvetica"/>
              </a:rPr>
              <a:t>.</a:t>
            </a:r>
            <a:endParaRPr lang="en-US" sz="1100" dirty="0">
              <a:latin typeface="Helvetica"/>
              <a:cs typeface="Helvetica"/>
            </a:endParaRPr>
          </a:p>
        </p:txBody>
      </p:sp>
      <p:pic>
        <p:nvPicPr>
          <p:cNvPr id="6" name="Picture 5"/>
          <p:cNvPicPr>
            <a:picLocks noChangeAspect="1"/>
          </p:cNvPicPr>
          <p:nvPr/>
        </p:nvPicPr>
        <p:blipFill>
          <a:blip r:embed="rId2"/>
          <a:stretch>
            <a:fillRect/>
          </a:stretch>
        </p:blipFill>
        <p:spPr>
          <a:xfrm>
            <a:off x="3183861" y="3561024"/>
            <a:ext cx="2215208" cy="2160000"/>
          </a:xfrm>
          <a:prstGeom prst="rect">
            <a:avLst/>
          </a:prstGeom>
        </p:spPr>
      </p:pic>
      <p:pic>
        <p:nvPicPr>
          <p:cNvPr id="7" name="Picture 6"/>
          <p:cNvPicPr>
            <a:picLocks noChangeAspect="1"/>
          </p:cNvPicPr>
          <p:nvPr/>
        </p:nvPicPr>
        <p:blipFill>
          <a:blip r:embed="rId3"/>
          <a:stretch>
            <a:fillRect/>
          </a:stretch>
        </p:blipFill>
        <p:spPr>
          <a:xfrm>
            <a:off x="818672" y="3561024"/>
            <a:ext cx="2263514" cy="2160000"/>
          </a:xfrm>
          <a:prstGeom prst="rect">
            <a:avLst/>
          </a:prstGeom>
        </p:spPr>
      </p:pic>
      <p:sp>
        <p:nvSpPr>
          <p:cNvPr id="8" name="TextBox 7"/>
          <p:cNvSpPr txBox="1"/>
          <p:nvPr/>
        </p:nvSpPr>
        <p:spPr>
          <a:xfrm>
            <a:off x="1384841" y="3347616"/>
            <a:ext cx="1697345" cy="307777"/>
          </a:xfrm>
          <a:prstGeom prst="rect">
            <a:avLst/>
          </a:prstGeom>
          <a:noFill/>
        </p:spPr>
        <p:txBody>
          <a:bodyPr wrap="square" rtlCol="0">
            <a:spAutoFit/>
          </a:bodyPr>
          <a:lstStyle/>
          <a:p>
            <a:pPr algn="ctr"/>
            <a:r>
              <a:rPr lang="en-US" sz="1400" b="1" dirty="0" smtClean="0">
                <a:latin typeface="Helvetica"/>
                <a:cs typeface="Helvetica"/>
              </a:rPr>
              <a:t>Linear scale</a:t>
            </a:r>
            <a:endParaRPr lang="en-US" sz="1400" b="1" dirty="0">
              <a:latin typeface="Helvetica"/>
              <a:cs typeface="Helvetica"/>
            </a:endParaRPr>
          </a:p>
        </p:txBody>
      </p:sp>
      <p:sp>
        <p:nvSpPr>
          <p:cNvPr id="9" name="TextBox 8"/>
          <p:cNvSpPr txBox="1"/>
          <p:nvPr/>
        </p:nvSpPr>
        <p:spPr>
          <a:xfrm>
            <a:off x="3654244" y="3347616"/>
            <a:ext cx="1697345" cy="307777"/>
          </a:xfrm>
          <a:prstGeom prst="rect">
            <a:avLst/>
          </a:prstGeom>
          <a:noFill/>
        </p:spPr>
        <p:txBody>
          <a:bodyPr wrap="square" rtlCol="0">
            <a:spAutoFit/>
          </a:bodyPr>
          <a:lstStyle/>
          <a:p>
            <a:pPr algn="ctr"/>
            <a:r>
              <a:rPr lang="en-US" sz="1400" b="1" dirty="0" smtClean="0">
                <a:latin typeface="Helvetica"/>
                <a:cs typeface="Helvetica"/>
              </a:rPr>
              <a:t>arcsinh scale</a:t>
            </a:r>
            <a:endParaRPr lang="en-US" sz="1400" b="1" dirty="0">
              <a:latin typeface="Helvetica"/>
              <a:cs typeface="Helvetica"/>
            </a:endParaRPr>
          </a:p>
        </p:txBody>
      </p:sp>
    </p:spTree>
    <p:extLst>
      <p:ext uri="{BB962C8B-B14F-4D97-AF65-F5344CB8AC3E}">
        <p14:creationId xmlns:p14="http://schemas.microsoft.com/office/powerpoint/2010/main" val="66020159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Data transformation</a:t>
            </a:r>
          </a:p>
        </p:txBody>
      </p:sp>
      <p:sp>
        <p:nvSpPr>
          <p:cNvPr id="3" name="Content Placeholder 2"/>
          <p:cNvSpPr>
            <a:spLocks noGrp="1"/>
          </p:cNvSpPr>
          <p:nvPr>
            <p:ph idx="1"/>
          </p:nvPr>
        </p:nvSpPr>
        <p:spPr/>
        <p:txBody>
          <a:bodyPr>
            <a:normAutofit/>
          </a:bodyPr>
          <a:lstStyle/>
          <a:p>
            <a:pPr marL="285750" indent="-285750">
              <a:lnSpc>
                <a:spcPct val="130000"/>
              </a:lnSpc>
              <a:buFont typeface="Wingdings" charset="2"/>
              <a:buChar char="Ø"/>
            </a:pPr>
            <a:r>
              <a:rPr lang="en-US" sz="2000" dirty="0">
                <a:latin typeface="Helvetica"/>
                <a:cs typeface="Helvetica"/>
              </a:rPr>
              <a:t>In practice, cytometry data is frequently transformed using an </a:t>
            </a:r>
            <a:r>
              <a:rPr lang="en-US" sz="2000" dirty="0" err="1">
                <a:latin typeface="Helvetica"/>
                <a:cs typeface="Helvetica"/>
              </a:rPr>
              <a:t>logicle</a:t>
            </a:r>
            <a:r>
              <a:rPr lang="en-US" sz="2000" dirty="0">
                <a:latin typeface="Helvetica"/>
                <a:cs typeface="Helvetica"/>
              </a:rPr>
              <a:t> or arcsinh transformation.</a:t>
            </a:r>
          </a:p>
          <a:p>
            <a:pPr marL="285750" indent="-285750">
              <a:lnSpc>
                <a:spcPct val="130000"/>
              </a:lnSpc>
              <a:buFont typeface="Wingdings" charset="2"/>
              <a:buChar char="Ø"/>
            </a:pPr>
            <a:endParaRPr lang="en-US" sz="2000" dirty="0">
              <a:latin typeface="Helvetica"/>
              <a:cs typeface="Helvetica"/>
            </a:endParaRPr>
          </a:p>
          <a:p>
            <a:pPr marL="285750" indent="-285750">
              <a:lnSpc>
                <a:spcPct val="130000"/>
              </a:lnSpc>
              <a:buFont typeface="Wingdings" charset="2"/>
              <a:buChar char="Ø"/>
            </a:pPr>
            <a:r>
              <a:rPr lang="en-US" sz="2000" dirty="0">
                <a:latin typeface="Helvetica"/>
                <a:cs typeface="Helvetica"/>
              </a:rPr>
              <a:t>Common co-factors for arcsinh transformations are</a:t>
            </a:r>
          </a:p>
          <a:p>
            <a:pPr marL="685800" lvl="1">
              <a:lnSpc>
                <a:spcPct val="130000"/>
              </a:lnSpc>
              <a:buFont typeface="Wingdings" charset="2"/>
              <a:buChar char="Ø"/>
            </a:pPr>
            <a:r>
              <a:rPr lang="en-US" sz="1600" dirty="0">
                <a:latin typeface="Helvetica"/>
                <a:cs typeface="Helvetica"/>
              </a:rPr>
              <a:t>Flow cytometry data: 150</a:t>
            </a:r>
          </a:p>
          <a:p>
            <a:pPr marL="685800" lvl="1">
              <a:lnSpc>
                <a:spcPct val="130000"/>
              </a:lnSpc>
              <a:buFont typeface="Wingdings" charset="2"/>
              <a:buChar char="Ø"/>
            </a:pPr>
            <a:r>
              <a:rPr lang="en-US" sz="1600" dirty="0">
                <a:latin typeface="Helvetica"/>
                <a:cs typeface="Helvetica"/>
              </a:rPr>
              <a:t>Mass cytometry data: 5</a:t>
            </a:r>
          </a:p>
          <a:p>
            <a:pPr marL="285750" indent="-285750">
              <a:lnSpc>
                <a:spcPct val="130000"/>
              </a:lnSpc>
              <a:buFont typeface="Wingdings" charset="2"/>
              <a:buChar char="Ø"/>
            </a:pPr>
            <a:endParaRPr lang="en-US" sz="2000" dirty="0">
              <a:latin typeface="Helvetica"/>
              <a:cs typeface="Helvetica"/>
            </a:endParaRPr>
          </a:p>
          <a:p>
            <a:pPr marL="285750" indent="-285750">
              <a:lnSpc>
                <a:spcPct val="130000"/>
              </a:lnSpc>
              <a:buFont typeface="Wingdings" charset="2"/>
              <a:buChar char="Ø"/>
            </a:pPr>
            <a:r>
              <a:rPr lang="en-US" sz="2000" dirty="0">
                <a:latin typeface="Helvetica"/>
                <a:cs typeface="Helvetica"/>
              </a:rPr>
              <a:t>Functions to perform such data transformations are commonly integrated into the respective analysis tools (R packages, </a:t>
            </a:r>
            <a:r>
              <a:rPr lang="en-US" sz="2000" dirty="0" err="1">
                <a:latin typeface="Helvetica"/>
                <a:cs typeface="Helvetica"/>
              </a:rPr>
              <a:t>cyt</a:t>
            </a:r>
            <a:r>
              <a:rPr lang="en-US" sz="2000" dirty="0">
                <a:latin typeface="Helvetica"/>
                <a:cs typeface="Helvetica"/>
              </a:rPr>
              <a:t>, </a:t>
            </a:r>
            <a:r>
              <a:rPr lang="en-US" sz="2000" dirty="0" err="1">
                <a:latin typeface="Helvetica"/>
                <a:cs typeface="Helvetica"/>
              </a:rPr>
              <a:t>Cytobank</a:t>
            </a:r>
            <a:r>
              <a:rPr lang="en-US" sz="2000" dirty="0">
                <a:latin typeface="Helvetica"/>
                <a:cs typeface="Helvetica"/>
              </a:rPr>
              <a:t>, ACCENSE).</a:t>
            </a:r>
          </a:p>
          <a:p>
            <a:endParaRPr lang="en-US" sz="2000"/>
          </a:p>
        </p:txBody>
      </p:sp>
    </p:spTree>
    <p:extLst>
      <p:ext uri="{BB962C8B-B14F-4D97-AF65-F5344CB8AC3E}">
        <p14:creationId xmlns:p14="http://schemas.microsoft.com/office/powerpoint/2010/main" val="199609422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US"/>
              <a:t>Data normalization</a:t>
            </a:r>
          </a:p>
        </p:txBody>
      </p:sp>
    </p:spTree>
    <p:extLst>
      <p:ext uri="{BB962C8B-B14F-4D97-AF65-F5344CB8AC3E}">
        <p14:creationId xmlns:p14="http://schemas.microsoft.com/office/powerpoint/2010/main" val="31422905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Normalization</a:t>
            </a:r>
          </a:p>
        </p:txBody>
      </p:sp>
      <p:sp>
        <p:nvSpPr>
          <p:cNvPr id="3" name="Content Placeholder 2"/>
          <p:cNvSpPr>
            <a:spLocks noGrp="1"/>
          </p:cNvSpPr>
          <p:nvPr>
            <p:ph idx="1"/>
          </p:nvPr>
        </p:nvSpPr>
        <p:spPr/>
        <p:txBody>
          <a:bodyPr>
            <a:normAutofit/>
          </a:bodyPr>
          <a:lstStyle/>
          <a:p>
            <a:pPr marL="0" indent="0">
              <a:buNone/>
            </a:pPr>
            <a:r>
              <a:rPr lang="en-US" sz="2000" dirty="0">
                <a:solidFill>
                  <a:schemeClr val="accent2"/>
                </a:solidFill>
                <a:latin typeface="Helvetica" charset="0"/>
                <a:cs typeface="Helvetica" charset="0"/>
              </a:rPr>
              <a:t>What is normalization</a:t>
            </a:r>
          </a:p>
          <a:p>
            <a:endParaRPr lang="en-US" sz="2000" dirty="0">
              <a:solidFill>
                <a:schemeClr val="accent2"/>
              </a:solidFill>
              <a:latin typeface="Helvetica" charset="0"/>
              <a:cs typeface="Helvetica" charset="0"/>
            </a:endParaRPr>
          </a:p>
          <a:p>
            <a:pPr marL="285750" indent="-285750">
              <a:lnSpc>
                <a:spcPct val="130000"/>
              </a:lnSpc>
              <a:buFont typeface="Wingdings" charset="2"/>
              <a:buChar char="Ø"/>
            </a:pPr>
            <a:r>
              <a:rPr lang="en-US" sz="2000" dirty="0">
                <a:solidFill>
                  <a:srgbClr val="000000"/>
                </a:solidFill>
                <a:latin typeface="Helvetica" charset="0"/>
                <a:cs typeface="Helvetica" charset="0"/>
              </a:rPr>
              <a:t>A form of standardization..</a:t>
            </a:r>
          </a:p>
          <a:p>
            <a:pPr marL="285750" indent="-285750">
              <a:lnSpc>
                <a:spcPct val="130000"/>
              </a:lnSpc>
              <a:buFont typeface="Wingdings" charset="2"/>
              <a:buChar char="Ø"/>
            </a:pPr>
            <a:endParaRPr lang="en-US" sz="2000" dirty="0">
              <a:solidFill>
                <a:srgbClr val="000000"/>
              </a:solidFill>
              <a:latin typeface="Helvetica" charset="0"/>
              <a:cs typeface="Helvetica" charset="0"/>
            </a:endParaRPr>
          </a:p>
          <a:p>
            <a:pPr marL="285750" indent="-285750">
              <a:lnSpc>
                <a:spcPct val="130000"/>
              </a:lnSpc>
              <a:buFont typeface="Wingdings" charset="2"/>
              <a:buChar char="Ø"/>
            </a:pPr>
            <a:r>
              <a:rPr lang="en-US" sz="2000" dirty="0">
                <a:solidFill>
                  <a:srgbClr val="000000"/>
                </a:solidFill>
                <a:latin typeface="Helvetica" charset="0"/>
                <a:cs typeface="Helvetica" charset="0"/>
              </a:rPr>
              <a:t>Process of using internal or external control values to express acquired data on a common scale</a:t>
            </a:r>
          </a:p>
          <a:p>
            <a:pPr marL="285750" indent="-285750">
              <a:lnSpc>
                <a:spcPct val="130000"/>
              </a:lnSpc>
              <a:buFont typeface="Wingdings" charset="2"/>
              <a:buChar char="Ø"/>
            </a:pPr>
            <a:endParaRPr lang="en-US" sz="2000" dirty="0">
              <a:solidFill>
                <a:srgbClr val="000000"/>
              </a:solidFill>
              <a:latin typeface="Helvetica" charset="0"/>
              <a:cs typeface="Helvetica" charset="0"/>
            </a:endParaRPr>
          </a:p>
          <a:p>
            <a:pPr marL="285750" indent="-285750">
              <a:lnSpc>
                <a:spcPct val="130000"/>
              </a:lnSpc>
              <a:buFont typeface="Wingdings" charset="2"/>
              <a:buChar char="Ø"/>
            </a:pPr>
            <a:r>
              <a:rPr lang="en-US" sz="2000" dirty="0">
                <a:solidFill>
                  <a:srgbClr val="000000"/>
                </a:solidFill>
                <a:latin typeface="Helvetica" charset="0"/>
                <a:cs typeface="Helvetica" charset="0"/>
              </a:rPr>
              <a:t>Thus improves comparability between samples (different days, different machines) or also different channels/antigens.</a:t>
            </a:r>
          </a:p>
        </p:txBody>
      </p:sp>
    </p:spTree>
    <p:extLst>
      <p:ext uri="{BB962C8B-B14F-4D97-AF65-F5344CB8AC3E}">
        <p14:creationId xmlns:p14="http://schemas.microsoft.com/office/powerpoint/2010/main" val="4031263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a:t>Which control values can be used?</a:t>
            </a:r>
          </a:p>
        </p:txBody>
      </p:sp>
      <p:sp>
        <p:nvSpPr>
          <p:cNvPr id="3" name="Content Placeholder 2"/>
          <p:cNvSpPr>
            <a:spLocks noGrp="1"/>
          </p:cNvSpPr>
          <p:nvPr>
            <p:ph idx="1"/>
          </p:nvPr>
        </p:nvSpPr>
        <p:spPr>
          <a:xfrm>
            <a:off x="228600" y="1484784"/>
            <a:ext cx="8686800" cy="4641379"/>
          </a:xfrm>
        </p:spPr>
        <p:txBody>
          <a:bodyPr>
            <a:normAutofit/>
          </a:bodyPr>
          <a:lstStyle/>
          <a:p>
            <a:pPr marL="0" indent="0">
              <a:buNone/>
            </a:pPr>
            <a:r>
              <a:rPr lang="en-US" sz="1600" dirty="0">
                <a:solidFill>
                  <a:schemeClr val="accent2"/>
                </a:solidFill>
                <a:latin typeface="Helvetica" charset="0"/>
                <a:cs typeface="Helvetica" charset="0"/>
              </a:rPr>
              <a:t>1. Bead normalization</a:t>
            </a:r>
          </a:p>
          <a:p>
            <a:pPr>
              <a:lnSpc>
                <a:spcPct val="130000"/>
              </a:lnSpc>
              <a:buFont typeface="Wingdings" charset="2"/>
              <a:buChar char="Ø"/>
            </a:pPr>
            <a:r>
              <a:rPr lang="en-US" sz="1600" dirty="0">
                <a:solidFill>
                  <a:srgbClr val="000000"/>
                </a:solidFill>
                <a:latin typeface="Helvetica" charset="0"/>
                <a:cs typeface="Helvetica" charset="0"/>
              </a:rPr>
              <a:t>Beads with known intensity can be acquired together (or before) with cells </a:t>
            </a:r>
          </a:p>
          <a:p>
            <a:pPr>
              <a:lnSpc>
                <a:spcPct val="130000"/>
              </a:lnSpc>
              <a:buFont typeface="Wingdings" charset="2"/>
              <a:buChar char="Ø"/>
            </a:pPr>
            <a:r>
              <a:rPr lang="en-US" sz="1600" dirty="0">
                <a:solidFill>
                  <a:srgbClr val="000000"/>
                </a:solidFill>
                <a:latin typeface="Helvetica" charset="0"/>
                <a:cs typeface="Helvetica" charset="0"/>
              </a:rPr>
              <a:t>The measured intensities can be used to normalize towards instrument behavior, accounting for </a:t>
            </a:r>
            <a:r>
              <a:rPr lang="en-US" sz="1600" b="1" dirty="0">
                <a:latin typeface="Helvetica" charset="0"/>
                <a:cs typeface="Helvetica" charset="0"/>
              </a:rPr>
              <a:t>different sensitivity etc. of the instrument </a:t>
            </a:r>
            <a:r>
              <a:rPr lang="en-US" sz="1600" dirty="0">
                <a:solidFill>
                  <a:srgbClr val="000000"/>
                </a:solidFill>
                <a:latin typeface="Helvetica" charset="0"/>
                <a:cs typeface="Helvetica" charset="0"/>
              </a:rPr>
              <a:t>on different days</a:t>
            </a:r>
          </a:p>
        </p:txBody>
      </p:sp>
      <p:pic>
        <p:nvPicPr>
          <p:cNvPr id="4" name="Picture 3"/>
          <p:cNvPicPr>
            <a:picLocks noChangeAspect="1"/>
          </p:cNvPicPr>
          <p:nvPr/>
        </p:nvPicPr>
        <p:blipFill>
          <a:blip r:embed="rId2"/>
          <a:stretch>
            <a:fillRect/>
          </a:stretch>
        </p:blipFill>
        <p:spPr>
          <a:xfrm>
            <a:off x="827584" y="3429000"/>
            <a:ext cx="7308304" cy="1564319"/>
          </a:xfrm>
          <a:prstGeom prst="rect">
            <a:avLst/>
          </a:prstGeom>
        </p:spPr>
      </p:pic>
      <p:sp>
        <p:nvSpPr>
          <p:cNvPr id="5" name="Rectangle 4"/>
          <p:cNvSpPr/>
          <p:nvPr/>
        </p:nvSpPr>
        <p:spPr>
          <a:xfrm>
            <a:off x="2249488" y="5139016"/>
            <a:ext cx="4572000" cy="769441"/>
          </a:xfrm>
          <a:prstGeom prst="rect">
            <a:avLst/>
          </a:prstGeom>
        </p:spPr>
        <p:txBody>
          <a:bodyPr>
            <a:spAutoFit/>
          </a:bodyPr>
          <a:lstStyle/>
          <a:p>
            <a:r>
              <a:rPr lang="en-US" sz="1100">
                <a:latin typeface="Arial" charset="0"/>
                <a:ea typeface="Arial" charset="0"/>
                <a:cs typeface="Arial" charset="0"/>
              </a:rPr>
              <a:t>R. Finck, E. F. Simonds, A. Jager, S. Krishnaswamy, K. Sachs, W. Fantl, D. Pe’er, G. P. Nolan, S. C. Bendall, Normalization of mass cytometry data with bead standards., </a:t>
            </a:r>
            <a:r>
              <a:rPr lang="en-US" sz="1100" b="1">
                <a:latin typeface="Arial" charset="0"/>
                <a:ea typeface="Arial" charset="0"/>
                <a:cs typeface="Arial" charset="0"/>
              </a:rPr>
              <a:t>Cytometry. A </a:t>
            </a:r>
            <a:r>
              <a:rPr lang="en-US" sz="1100">
                <a:latin typeface="Arial" charset="0"/>
                <a:ea typeface="Arial" charset="0"/>
                <a:cs typeface="Arial" charset="0"/>
              </a:rPr>
              <a:t>83, 483–94 (2013).</a:t>
            </a:r>
          </a:p>
        </p:txBody>
      </p:sp>
    </p:spTree>
    <p:extLst>
      <p:ext uri="{BB962C8B-B14F-4D97-AF65-F5344CB8AC3E}">
        <p14:creationId xmlns:p14="http://schemas.microsoft.com/office/powerpoint/2010/main" val="1787794673"/>
      </p:ext>
    </p:extLst>
  </p:cSld>
  <p:clrMapOvr>
    <a:masterClrMapping/>
  </p:clrMapOvr>
  <p:timing>
    <p:tnLst>
      <p:par>
        <p:cTn id="1" dur="indefinite" restart="never" nodeType="tmRoot"/>
      </p:par>
    </p:tnLst>
  </p:timing>
</p:sld>
</file>

<file path=ppt/theme/theme1.xml><?xml version="1.0" encoding="utf-8"?>
<a:theme xmlns:a="http://schemas.openxmlformats.org/drawingml/2006/main" name="mcf template lighter">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mcf template lighter</Template>
  <TotalTime>3224</TotalTime>
  <Words>1172</Words>
  <Application>Microsoft Macintosh PowerPoint</Application>
  <PresentationFormat>On-screen Show (4:3)</PresentationFormat>
  <Paragraphs>265</Paragraphs>
  <Slides>38</Slides>
  <Notes>1</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38</vt:i4>
      </vt:variant>
    </vt:vector>
  </HeadingPairs>
  <TitlesOfParts>
    <vt:vector size="46" baseType="lpstr">
      <vt:lpstr>Arial</vt:lpstr>
      <vt:lpstr>Calibri</vt:lpstr>
      <vt:lpstr>Consolas</vt:lpstr>
      <vt:lpstr>Helvetica</vt:lpstr>
      <vt:lpstr>ＭＳ Ｐゴシック</vt:lpstr>
      <vt:lpstr>Wingdings</vt:lpstr>
      <vt:lpstr>mcf template lighter</vt:lpstr>
      <vt:lpstr>Office Theme</vt:lpstr>
      <vt:lpstr>Automated data analysis for high-dimensional cytometry experiments</vt:lpstr>
      <vt:lpstr>Motivation</vt:lpstr>
      <vt:lpstr>Program outline</vt:lpstr>
      <vt:lpstr>PowerPoint Presentation</vt:lpstr>
      <vt:lpstr>Data transformation</vt:lpstr>
      <vt:lpstr>Data transformation</vt:lpstr>
      <vt:lpstr>PowerPoint Presentation</vt:lpstr>
      <vt:lpstr>Normalization</vt:lpstr>
      <vt:lpstr>Which control values can be used?</vt:lpstr>
      <vt:lpstr>Bead normalization</vt:lpstr>
      <vt:lpstr>Channel-specific normalization</vt:lpstr>
      <vt:lpstr>Channel-specific normalization</vt:lpstr>
      <vt:lpstr>Percentile normalization</vt:lpstr>
      <vt:lpstr>Percentile normalization</vt:lpstr>
      <vt:lpstr>PowerPoint Presentation</vt:lpstr>
      <vt:lpstr>Visualization with t-SNE</vt:lpstr>
      <vt:lpstr>t-SNE</vt:lpstr>
      <vt:lpstr>t-SNE</vt:lpstr>
      <vt:lpstr>t-SNE</vt:lpstr>
      <vt:lpstr>tSNE step 1</vt:lpstr>
      <vt:lpstr>tSNE step 2</vt:lpstr>
      <vt:lpstr>tSNE step 3</vt:lpstr>
      <vt:lpstr>tSNE final</vt:lpstr>
      <vt:lpstr>t-SNE</vt:lpstr>
      <vt:lpstr>FlowSOM clustering</vt:lpstr>
      <vt:lpstr>FlowSOM</vt:lpstr>
      <vt:lpstr>FlowSOM</vt:lpstr>
      <vt:lpstr>Self-organizing maps</vt:lpstr>
      <vt:lpstr>Metaclustering of nodes</vt:lpstr>
      <vt:lpstr>FlowSOM output</vt:lpstr>
      <vt:lpstr>PowerPoint Presentation</vt:lpstr>
      <vt:lpstr>PowerPoint Presentation</vt:lpstr>
      <vt:lpstr>R studio</vt:lpstr>
      <vt:lpstr>Cytometry data in R</vt:lpstr>
      <vt:lpstr>R packages for flow analysis</vt:lpstr>
      <vt:lpstr>Combining data into one object</vt:lpstr>
      <vt:lpstr>The tidy data concept in R</vt:lpstr>
      <vt:lpstr>Find this workshop online</vt:lpstr>
    </vt:vector>
  </TitlesOfParts>
  <Company/>
  <LinksUpToDate>false</LinksUpToDate>
  <SharedDoc>false</SharedDoc>
  <HyperlinksChanged>false</HyperlinksChanged>
  <AppVersion>15.0027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Felix Hartmann</dc:creator>
  <cp:lastModifiedBy>Felix Hartmann</cp:lastModifiedBy>
  <cp:revision>48</cp:revision>
  <dcterms:created xsi:type="dcterms:W3CDTF">2016-05-24T09:10:22Z</dcterms:created>
  <dcterms:modified xsi:type="dcterms:W3CDTF">2016-10-26T16:19:03Z</dcterms:modified>
</cp:coreProperties>
</file>